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58" r:id="rId4"/>
    <p:sldId id="259" r:id="rId5"/>
    <p:sldId id="260" r:id="rId6"/>
    <p:sldId id="322" r:id="rId7"/>
    <p:sldId id="323" r:id="rId8"/>
    <p:sldId id="334" r:id="rId9"/>
    <p:sldId id="335" r:id="rId10"/>
    <p:sldId id="336" r:id="rId11"/>
    <p:sldId id="337" r:id="rId12"/>
    <p:sldId id="326" r:id="rId13"/>
    <p:sldId id="261" r:id="rId14"/>
    <p:sldId id="272" r:id="rId15"/>
    <p:sldId id="262" r:id="rId16"/>
    <p:sldId id="327" r:id="rId17"/>
    <p:sldId id="263" r:id="rId18"/>
    <p:sldId id="264" r:id="rId19"/>
    <p:sldId id="328" r:id="rId20"/>
    <p:sldId id="301" r:id="rId21"/>
    <p:sldId id="265" r:id="rId22"/>
    <p:sldId id="273" r:id="rId23"/>
    <p:sldId id="274" r:id="rId24"/>
    <p:sldId id="267" r:id="rId25"/>
    <p:sldId id="275" r:id="rId26"/>
    <p:sldId id="276" r:id="rId27"/>
    <p:sldId id="270" r:id="rId28"/>
    <p:sldId id="277" r:id="rId29"/>
    <p:sldId id="278" r:id="rId30"/>
    <p:sldId id="271" r:id="rId31"/>
    <p:sldId id="279" r:id="rId32"/>
    <p:sldId id="280" r:id="rId33"/>
    <p:sldId id="292" r:id="rId34"/>
    <p:sldId id="293" r:id="rId35"/>
    <p:sldId id="329" r:id="rId36"/>
    <p:sldId id="302" r:id="rId37"/>
    <p:sldId id="330" r:id="rId38"/>
    <p:sldId id="268" r:id="rId39"/>
    <p:sldId id="266" r:id="rId40"/>
    <p:sldId id="281" r:id="rId41"/>
    <p:sldId id="294" r:id="rId42"/>
    <p:sldId id="298" r:id="rId43"/>
    <p:sldId id="295" r:id="rId44"/>
    <p:sldId id="296" r:id="rId45"/>
    <p:sldId id="297" r:id="rId46"/>
    <p:sldId id="332" r:id="rId47"/>
    <p:sldId id="282" r:id="rId48"/>
    <p:sldId id="286" r:id="rId49"/>
    <p:sldId id="283" r:id="rId50"/>
    <p:sldId id="333" r:id="rId51"/>
    <p:sldId id="284" r:id="rId52"/>
    <p:sldId id="285" r:id="rId53"/>
    <p:sldId id="291" r:id="rId54"/>
    <p:sldId id="287" r:id="rId55"/>
    <p:sldId id="299" r:id="rId56"/>
    <p:sldId id="317" r:id="rId57"/>
    <p:sldId id="304" r:id="rId58"/>
    <p:sldId id="305" r:id="rId59"/>
    <p:sldId id="306" r:id="rId60"/>
    <p:sldId id="318" r:id="rId61"/>
    <p:sldId id="307" r:id="rId62"/>
    <p:sldId id="315" r:id="rId63"/>
    <p:sldId id="316" r:id="rId64"/>
    <p:sldId id="319" r:id="rId65"/>
    <p:sldId id="310" r:id="rId66"/>
    <p:sldId id="311" r:id="rId67"/>
    <p:sldId id="312" r:id="rId68"/>
    <p:sldId id="313" r:id="rId69"/>
    <p:sldId id="320" r:id="rId70"/>
    <p:sldId id="288" r:id="rId71"/>
    <p:sldId id="321" r:id="rId72"/>
    <p:sldId id="314" r:id="rId73"/>
    <p:sldId id="300" r:id="rId74"/>
    <p:sldId id="289" r:id="rId75"/>
  </p:sldIdLst>
  <p:sldSz cx="9144000" cy="5143500" type="screen16x9"/>
  <p:notesSz cx="9144000" cy="68580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5C6"/>
    <a:srgbClr val="731C9F"/>
    <a:srgbClr val="9933CC"/>
    <a:srgbClr val="D78993"/>
    <a:srgbClr val="D98A94"/>
    <a:srgbClr val="C37D86"/>
    <a:srgbClr val="C42003"/>
    <a:srgbClr val="DD9B2D"/>
    <a:srgbClr val="42A42F"/>
    <a:srgbClr val="4D3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4"/>
    <p:restoredTop sz="94452"/>
  </p:normalViewPr>
  <p:slideViewPr>
    <p:cSldViewPr snapToGrid="0" snapToObjects="1">
      <p:cViewPr varScale="1">
        <p:scale>
          <a:sx n="93" d="100"/>
          <a:sy n="93" d="100"/>
        </p:scale>
        <p:origin x="35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EEAB4-F113-BA40-8F50-C55F649D84A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00EF6-6F8F-5A45-B09C-F23D40030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2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606C-290A-43D4-9AA2-10E41462BC12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4992D-582E-4F43-B97B-F84EA0C89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3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6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92D-582E-4F43-B97B-F84EA0C898F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862D-F6D7-4648-8BFA-D7717FB47E6D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E08C-30B9-9048-8624-230688BAC1B7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0F76-0283-0B4D-A488-7A0FA3606CF5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293A-6C0D-CB47-A419-F90DB4C9F4E7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3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225A2-6B5A-3E45-857E-4F724B12D6BA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9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E27-6D8A-5A4F-A7E9-B562F6502B3B}" type="datetime1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7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6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0EC-B6E5-D24B-ADC5-3D77B32D6E3C}" type="datetime1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3954-F441-FF45-A8B2-DE5B76975B77}" type="datetime1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114E-7579-B04A-BCA3-EC4688A7C7E7}" type="datetime1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3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100"/>
            </a:lvl2pPr>
            <a:lvl3pPr marL="914363" indent="0">
              <a:buNone/>
              <a:defRPr sz="9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908-96F9-B24E-B8AC-BAB4AB5B0C55}" type="datetime1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100"/>
            </a:lvl2pPr>
            <a:lvl3pPr marL="914363" indent="0">
              <a:buNone/>
              <a:defRPr sz="9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8B42-ABDB-B64E-8273-6FC111D4BD59}" type="datetime1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5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7" tIns="45718" rIns="91437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1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C6F4-6407-4443-8058-4A8FA70360D6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2B0C-0395-5C42-AF95-BBC8C706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7906" y="4706752"/>
            <a:ext cx="990600" cy="273844"/>
          </a:xfrm>
        </p:spPr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35693" y="2890304"/>
            <a:ext cx="4208006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>
            <a:lvl1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. . . identifying your unique  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189086" y="558265"/>
            <a:ext cx="3505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7" tIns="45718" rIns="91437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solidFill>
                  <a:srgbClr val="4975C6"/>
                </a:solidFill>
                <a:latin typeface="Calibri"/>
                <a:ea typeface="Arial Black"/>
                <a:cs typeface="Calibri"/>
              </a:rPr>
              <a:t>INSIGHT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685" y="1578104"/>
            <a:ext cx="3735888" cy="91947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5400" spc="309" dirty="0">
                <a:solidFill>
                  <a:srgbClr val="4975C6"/>
                </a:solidFill>
                <a:latin typeface="Calibri"/>
                <a:cs typeface="Calibri"/>
              </a:rPr>
              <a:t>Inventory®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15227" y="3378996"/>
            <a:ext cx="3419600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>
            <a:lvl1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7525" algn="l"/>
                <a:tab pos="57626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personality strengths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3" y="225407"/>
            <a:ext cx="3118551" cy="403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70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362" y="957976"/>
            <a:ext cx="397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Plot your profiles.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21" y="430401"/>
            <a:ext cx="3376070" cy="427477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715" y="304801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4975C6"/>
                </a:solidFill>
              </a:rPr>
              <a:t>3rd</a:t>
            </a:r>
            <a:endParaRPr lang="en-US" sz="3600" b="1" dirty="0">
              <a:solidFill>
                <a:srgbClr val="4975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3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362" y="957976"/>
            <a:ext cx="3971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big dots and thick lines so your profiles are easy to see and share with others.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21" y="430401"/>
            <a:ext cx="3376070" cy="427477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6" name="Freeform 15"/>
          <p:cNvSpPr/>
          <p:nvPr/>
        </p:nvSpPr>
        <p:spPr>
          <a:xfrm>
            <a:off x="6132286" y="2119086"/>
            <a:ext cx="1320800" cy="667657"/>
          </a:xfrm>
          <a:custGeom>
            <a:avLst/>
            <a:gdLst>
              <a:gd name="connsiteX0" fmla="*/ 1320800 w 1320800"/>
              <a:gd name="connsiteY0" fmla="*/ 0 h 667657"/>
              <a:gd name="connsiteX1" fmla="*/ 986971 w 1320800"/>
              <a:gd name="connsiteY1" fmla="*/ 239485 h 667657"/>
              <a:gd name="connsiteX2" fmla="*/ 0 w 1320800"/>
              <a:gd name="connsiteY2" fmla="*/ 391885 h 667657"/>
              <a:gd name="connsiteX3" fmla="*/ 994228 w 1320800"/>
              <a:gd name="connsiteY3" fmla="*/ 667657 h 667657"/>
              <a:gd name="connsiteX4" fmla="*/ 994228 w 1320800"/>
              <a:gd name="connsiteY4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667657">
                <a:moveTo>
                  <a:pt x="1320800" y="0"/>
                </a:moveTo>
                <a:lnTo>
                  <a:pt x="986971" y="239485"/>
                </a:lnTo>
                <a:lnTo>
                  <a:pt x="0" y="391885"/>
                </a:lnTo>
                <a:lnTo>
                  <a:pt x="994228" y="667657"/>
                </a:lnTo>
                <a:lnTo>
                  <a:pt x="994228" y="667657"/>
                </a:lnTo>
              </a:path>
            </a:pathLst>
          </a:custGeom>
          <a:noFill/>
          <a:ln w="476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62914" y="3396343"/>
            <a:ext cx="341086" cy="631371"/>
          </a:xfrm>
          <a:custGeom>
            <a:avLst/>
            <a:gdLst>
              <a:gd name="connsiteX0" fmla="*/ 261257 w 341086"/>
              <a:gd name="connsiteY0" fmla="*/ 0 h 631371"/>
              <a:gd name="connsiteX1" fmla="*/ 87086 w 341086"/>
              <a:gd name="connsiteY1" fmla="*/ 246743 h 631371"/>
              <a:gd name="connsiteX2" fmla="*/ 0 w 341086"/>
              <a:gd name="connsiteY2" fmla="*/ 457200 h 631371"/>
              <a:gd name="connsiteX3" fmla="*/ 341086 w 341086"/>
              <a:gd name="connsiteY3" fmla="*/ 631371 h 631371"/>
              <a:gd name="connsiteX4" fmla="*/ 341086 w 341086"/>
              <a:gd name="connsiteY4" fmla="*/ 631371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86" h="631371">
                <a:moveTo>
                  <a:pt x="261257" y="0"/>
                </a:moveTo>
                <a:lnTo>
                  <a:pt x="87086" y="246743"/>
                </a:lnTo>
                <a:lnTo>
                  <a:pt x="0" y="457200"/>
                </a:lnTo>
                <a:lnTo>
                  <a:pt x="341086" y="631371"/>
                </a:lnTo>
                <a:lnTo>
                  <a:pt x="341086" y="631371"/>
                </a:lnTo>
              </a:path>
            </a:pathLst>
          </a:custGeom>
          <a:noFill/>
          <a:ln w="444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73257" y="2046514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82971" y="2256971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2457" y="2423885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46686" y="2706914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372" y="3316514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91943" y="3519714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97601" y="3759200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3201" y="3962400"/>
            <a:ext cx="145143" cy="14514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1715" y="304801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75C6"/>
                </a:solidFill>
              </a:rPr>
              <a:t>Tip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0" y="72571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ush Script Std" charset="0"/>
                <a:ea typeface="Brush Script Std" charset="0"/>
                <a:cs typeface="Brush Script Std" charset="0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14192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19" y="1799804"/>
            <a:ext cx="397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Recognize the four traits and the meaning of the shaded areas.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740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621286" y="1855311"/>
            <a:ext cx="4816475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3366FF"/>
                </a:solidFill>
                <a:latin typeface="Calibri"/>
              </a:rPr>
              <a:t>B:  Responding </a:t>
            </a:r>
          </a:p>
          <a:p>
            <a:pPr>
              <a:defRPr/>
            </a:pPr>
            <a:r>
              <a:rPr lang="en-US" sz="2400" dirty="0">
                <a:latin typeface="Calibri"/>
              </a:rPr>
              <a:t>	  Reserved           Outgoing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621286" y="2872752"/>
            <a:ext cx="4816475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42A42F"/>
                </a:solidFill>
                <a:latin typeface="Calibri"/>
              </a:rPr>
              <a:t>C:  Pacing </a:t>
            </a:r>
          </a:p>
          <a:p>
            <a:pPr>
              <a:defRPr/>
            </a:pPr>
            <a:r>
              <a:rPr lang="en-US" sz="2400" dirty="0">
                <a:latin typeface="Calibri"/>
              </a:rPr>
              <a:t>	  Urgent            Steady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621286" y="839646"/>
            <a:ext cx="4816475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42003"/>
                </a:solidFill>
                <a:latin typeface="Calibri"/>
              </a:rPr>
              <a:t>A:  Influencing</a:t>
            </a:r>
            <a:endParaRPr lang="en-US" sz="2400" dirty="0">
              <a:solidFill>
                <a:srgbClr val="C42003"/>
              </a:solidFill>
              <a:latin typeface="Calibri"/>
            </a:endParaRPr>
          </a:p>
          <a:p>
            <a:pPr>
              <a:defRPr/>
            </a:pPr>
            <a:r>
              <a:rPr lang="en-US" sz="2400" dirty="0">
                <a:latin typeface="Calibri"/>
              </a:rPr>
              <a:t>	  Indirect           Direct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621280" y="3943359"/>
            <a:ext cx="51816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DD9B2D"/>
                </a:solidFill>
                <a:latin typeface="Calibri"/>
              </a:rPr>
              <a:t>D:  Organizing</a:t>
            </a:r>
            <a:endParaRPr lang="en-US" sz="2400" dirty="0">
              <a:solidFill>
                <a:srgbClr val="DD9B2D"/>
              </a:solidFill>
              <a:latin typeface="Calibri"/>
            </a:endParaRPr>
          </a:p>
          <a:p>
            <a:pPr>
              <a:defRPr/>
            </a:pPr>
            <a:r>
              <a:rPr lang="en-US" sz="2400" dirty="0">
                <a:latin typeface="Calibri"/>
              </a:rPr>
              <a:t>	   Unstructured           Precise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74785" y="153696"/>
            <a:ext cx="6477000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THE FOUR TRAITS</a:t>
            </a: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286429" y="1630611"/>
            <a:ext cx="6858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cs typeface="+mn-cs"/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475219" y="2646497"/>
            <a:ext cx="6858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cs typeface="+mn-cs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4214511" y="3672771"/>
            <a:ext cx="6858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cs typeface="+mn-cs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5058247" y="4749846"/>
            <a:ext cx="6858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4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ile Chart w poin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1165116"/>
            <a:ext cx="8371840" cy="2622006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189182" y="79770"/>
            <a:ext cx="6477000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PROFILE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8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66800" y="1477010"/>
            <a:ext cx="7010400" cy="514350"/>
          </a:xfrm>
          <a:prstGeom prst="rect">
            <a:avLst/>
          </a:prstGeom>
          <a:solidFill>
            <a:srgbClr val="BFBFBF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 defTabSz="914363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05000" y="1477010"/>
            <a:ext cx="5334000" cy="506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lIns="91437" tIns="45718" rIns="91437" bIns="45718" anchor="ctr"/>
          <a:lstStyle/>
          <a:p>
            <a:pPr defTabSz="914363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05200" y="1477013"/>
            <a:ext cx="2057400" cy="49887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 defTabSz="914363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538663" y="1477010"/>
            <a:ext cx="0" cy="51435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 defTabSz="914363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1066800" y="1477010"/>
            <a:ext cx="6934200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 defTabSz="914363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1600200" y="1934210"/>
            <a:ext cx="2514600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724400" y="1877060"/>
            <a:ext cx="1524000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7467600" y="1819910"/>
            <a:ext cx="228600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21920" y="2734314"/>
            <a:ext cx="3078480" cy="13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975C6"/>
                </a:solidFill>
                <a:latin typeface="Calibri"/>
              </a:rPr>
              <a:t>NO SHADE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Some characteristics from both sides may describe you.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200400" y="2734313"/>
            <a:ext cx="3048000" cy="16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975C6"/>
                </a:solidFill>
                <a:latin typeface="Calibri"/>
              </a:rPr>
              <a:t>LIGHT SHADE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Many characteristics of that preference will describe you—and one or two from the opposite side.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340525" y="2677164"/>
            <a:ext cx="2728602" cy="16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975C6"/>
                </a:solidFill>
                <a:latin typeface="Calibri"/>
              </a:rPr>
              <a:t>DARK SHADE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Most of the characteristics of that preference will describe you.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143000" y="905517"/>
            <a:ext cx="7315200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>
            <a:lvl1pPr defTabSz="1481138"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481138"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481138"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481138"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481138"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481138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481138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481138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481138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  <a:tab pos="2689225" algn="l"/>
                <a:tab pos="4805363" algn="l"/>
                <a:tab pos="62880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dirty="0">
                <a:latin typeface="Calibri"/>
                <a:cs typeface="+mn-cs"/>
              </a:rPr>
              <a:t>dark	 light	no shade	light	dark</a:t>
            </a:r>
            <a:r>
              <a:rPr lang="en-US" dirty="0">
                <a:latin typeface="Calibri"/>
                <a:cs typeface="+mn-cs"/>
              </a:rPr>
              <a:t>	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43000" y="76440"/>
            <a:ext cx="6477000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TRAIT INTENSITY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19" y="1799804"/>
            <a:ext cx="3971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Explore any profile differences.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2511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24280" y="654196"/>
            <a:ext cx="7513320" cy="112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3" tIns="44448" rIns="90483" bIns="44448"/>
          <a:lstStyle/>
          <a:p>
            <a:pPr marL="3175" indent="-3175">
              <a:lnSpc>
                <a:spcPts val="3300"/>
              </a:lnSpc>
              <a:buSzPct val="100000"/>
              <a:defRPr/>
            </a:pPr>
            <a:r>
              <a:rPr lang="en-US" sz="2800" dirty="0">
                <a:latin typeface="Calibri"/>
              </a:rPr>
              <a:t>Personality style is a combination of all four traits and may be different in various settings</a:t>
            </a:r>
            <a:endParaRPr lang="en-US" sz="2400" dirty="0">
              <a:latin typeface="Calibri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00727" y="-60956"/>
            <a:ext cx="6788728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PROFILE SHAPES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39418" y="4754764"/>
            <a:ext cx="990600" cy="273844"/>
          </a:xfrm>
        </p:spPr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 dirty="0"/>
          </a:p>
        </p:txBody>
      </p:sp>
      <p:pic>
        <p:nvPicPr>
          <p:cNvPr id="22" name="Picture 21" descr="WS PS Profil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5" y="1605620"/>
            <a:ext cx="4900459" cy="30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0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9709" y="210001"/>
            <a:ext cx="4060268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ENVIRONMENT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60181" y="1042919"/>
            <a:ext cx="5725160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Every environment has:</a:t>
            </a:r>
            <a:endParaRPr lang="en-US" sz="2400" dirty="0">
              <a:latin typeface="Calibr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62204" y="1782184"/>
            <a:ext cx="5053923" cy="184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dirty="0">
                <a:latin typeface="Calibri"/>
              </a:rPr>
              <a:t>•  pressures &amp; opportunities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latin typeface="Calibri"/>
              </a:rPr>
              <a:t>•  stresses &amp; motivators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latin typeface="Calibri"/>
              </a:rPr>
              <a:t>•  inhibitors &amp; encouragers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5" y="952603"/>
            <a:ext cx="3126854" cy="4046517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257" y="283825"/>
            <a:ext cx="697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Identify </a:t>
            </a:r>
            <a:r>
              <a:rPr lang="en-US" sz="3200"/>
              <a:t>your preferences on each trait.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/>
          <a:stretch/>
        </p:blipFill>
        <p:spPr>
          <a:xfrm>
            <a:off x="4972966" y="948591"/>
            <a:ext cx="3096720" cy="40465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865084" y="928914"/>
            <a:ext cx="6212115" cy="407851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41978" y="603825"/>
            <a:ext cx="6875040" cy="10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A8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3" tIns="44448" rIns="90483" bIns="4444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4975C6"/>
                </a:solidFill>
                <a:latin typeface="Calibri"/>
                <a:cs typeface="Calibri"/>
              </a:rPr>
              <a:t>Understanding personality differences is key to effective communication!</a:t>
            </a:r>
            <a:endParaRPr lang="en-US" sz="4800" dirty="0">
              <a:solidFill>
                <a:srgbClr val="4975C6"/>
              </a:solidFill>
              <a:latin typeface="Calibri"/>
              <a:cs typeface="Calibri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93182" y="2235657"/>
            <a:ext cx="7244408" cy="112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3" tIns="44448" rIns="90483" bIns="44448">
            <a:spAutoFit/>
          </a:bodyPr>
          <a:lstStyle/>
          <a:p>
            <a:pPr defTabSz="914363">
              <a:defRPr/>
            </a:pPr>
            <a:r>
              <a:rPr lang="en-US" sz="3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The </a:t>
            </a:r>
            <a:r>
              <a:rPr lang="en-US" sz="3400" i="1" kern="0" dirty="0">
                <a:solidFill>
                  <a:srgbClr val="4975C6"/>
                </a:solidFill>
                <a:latin typeface="Calibri"/>
                <a:cs typeface="Calibri"/>
              </a:rPr>
              <a:t>INSIGHT Inventory</a:t>
            </a:r>
            <a:r>
              <a:rPr lang="en-US" sz="3400" kern="0" dirty="0">
                <a:solidFill>
                  <a:srgbClr val="4975C6"/>
                </a:solidFill>
                <a:latin typeface="Calibri"/>
                <a:cs typeface="Calibri"/>
              </a:rPr>
              <a:t> </a:t>
            </a:r>
            <a:r>
              <a:rPr lang="en-US" sz="34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will help you better understand yourself and others!</a:t>
            </a:r>
            <a:endParaRPr lang="en-US" sz="30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0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58417" y="2014049"/>
            <a:ext cx="4816475" cy="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3366FF"/>
                </a:solidFill>
                <a:latin typeface="Calibri"/>
              </a:rPr>
              <a:t>B:  Responding 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986411" y="2872752"/>
            <a:ext cx="4816475" cy="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42A42F"/>
                </a:solidFill>
                <a:latin typeface="Calibri"/>
              </a:rPr>
              <a:t>C:  Pacing 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528441" y="1208979"/>
            <a:ext cx="4816475" cy="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42003"/>
                </a:solidFill>
                <a:latin typeface="Calibri"/>
              </a:rPr>
              <a:t>A:  Influencing</a:t>
            </a:r>
            <a:endParaRPr lang="en-US" sz="2400" dirty="0">
              <a:solidFill>
                <a:srgbClr val="C42003"/>
              </a:solidFill>
              <a:latin typeface="Calibri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754115" y="3705247"/>
            <a:ext cx="5181600" cy="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DD9B2D"/>
                </a:solidFill>
                <a:latin typeface="Calibri"/>
              </a:rPr>
              <a:t>D:  Organizing</a:t>
            </a:r>
            <a:endParaRPr lang="en-US" sz="2400" dirty="0">
              <a:latin typeface="Calibri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74785" y="153696"/>
            <a:ext cx="6477000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EXPLORING THE TRAITS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95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91360" y="2694309"/>
            <a:ext cx="5521888" cy="690235"/>
            <a:chOff x="1991360" y="2694305"/>
            <a:chExt cx="5521888" cy="69023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91360" y="2694305"/>
              <a:ext cx="5521888" cy="690235"/>
            </a:xfrm>
            <a:prstGeom prst="rect">
              <a:avLst/>
            </a:prstGeom>
            <a:solidFill>
              <a:srgbClr val="A4212F">
                <a:alpha val="76000"/>
              </a:srgbClr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813722" y="2694305"/>
              <a:ext cx="3877164" cy="676275"/>
            </a:xfrm>
            <a:prstGeom prst="rect">
              <a:avLst/>
            </a:prstGeom>
            <a:solidFill>
              <a:schemeClr val="bg1">
                <a:alpha val="32000"/>
              </a:scheme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81744" y="2694305"/>
              <a:ext cx="1341120" cy="676275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752304" y="2694305"/>
              <a:ext cx="0" cy="69023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85998" y="1527844"/>
            <a:ext cx="6235859" cy="8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i="1" dirty="0">
                <a:ln>
                  <a:solidFill>
                    <a:srgbClr val="A6A6A6"/>
                  </a:solidFill>
                </a:ln>
                <a:latin typeface="Calibri"/>
              </a:rPr>
              <a:t>How you express thoughts, present ideas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i="1" dirty="0">
                <a:ln>
                  <a:solidFill>
                    <a:srgbClr val="A6A6A6"/>
                  </a:solidFill>
                </a:ln>
                <a:latin typeface="Calibri"/>
              </a:rPr>
              <a:t>and assert yourself.</a:t>
            </a:r>
            <a:endParaRPr lang="en-US" b="0" dirty="0">
              <a:ln>
                <a:solidFill>
                  <a:srgbClr val="A6A6A6"/>
                </a:solidFill>
              </a:ln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8747" y="2795600"/>
            <a:ext cx="1563242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INDIRECT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36618" y="2791799"/>
            <a:ext cx="1237452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DIRECT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27423" y="285750"/>
            <a:ext cx="4953000" cy="8572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564840" y="522446"/>
            <a:ext cx="2278168" cy="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A4212F"/>
                </a:solidFill>
                <a:latin typeface="Calibri"/>
                <a:cs typeface="Calibri"/>
              </a:rPr>
              <a:t>Influencing</a:t>
            </a:r>
            <a:endParaRPr lang="en-US" b="0" dirty="0">
              <a:solidFill>
                <a:srgbClr val="A4212F"/>
              </a:solidFill>
              <a:latin typeface="Calibri"/>
              <a:cs typeface="Calibri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053048" y="291679"/>
            <a:ext cx="1301750" cy="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Calibri"/>
              </a:rPr>
              <a:t>SCALE A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21522" y="4726850"/>
            <a:ext cx="990600" cy="273844"/>
          </a:xfrm>
        </p:spPr>
        <p:txBody>
          <a:bodyPr/>
          <a:lstStyle/>
          <a:p>
            <a:fld id="{7F5CE407-6216-4202-80E4-A30DC2F709B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228304" y="3086100"/>
            <a:ext cx="3048000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60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28600" y="667724"/>
            <a:ext cx="4466690" cy="3535785"/>
          </a:xfrm>
          <a:prstGeom prst="rect">
            <a:avLst/>
          </a:prstGeom>
          <a:solidFill>
            <a:srgbClr val="D78993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Diplomatic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Tactful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Approachable, unassuming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Prefer to negotiate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</a:t>
            </a:r>
            <a:r>
              <a:rPr lang="ja-JP" altLang="en-US" sz="2800" dirty="0">
                <a:latin typeface="Calibri"/>
              </a:rPr>
              <a:t>“</a:t>
            </a:r>
            <a:r>
              <a:rPr lang="en-US" sz="2800" dirty="0">
                <a:latin typeface="Calibri"/>
              </a:rPr>
              <a:t>Ask</a:t>
            </a:r>
            <a:r>
              <a:rPr lang="ja-JP" altLang="en-US" sz="2800" dirty="0">
                <a:latin typeface="Calibri"/>
              </a:rPr>
              <a:t>”</a:t>
            </a:r>
            <a:r>
              <a:rPr lang="en-US" sz="2800" dirty="0">
                <a:latin typeface="Calibri"/>
              </a:rPr>
              <a:t> versus </a:t>
            </a:r>
            <a:r>
              <a:rPr lang="ja-JP" altLang="en-US" sz="2800" dirty="0">
                <a:latin typeface="Calibri"/>
              </a:rPr>
              <a:t>“</a:t>
            </a:r>
            <a:r>
              <a:rPr lang="en-US" sz="2800" dirty="0">
                <a:latin typeface="Calibri"/>
              </a:rPr>
              <a:t>Tell</a:t>
            </a:r>
            <a:r>
              <a:rPr lang="ja-JP" altLang="en-US" sz="2800" dirty="0">
                <a:latin typeface="Calibri"/>
              </a:rPr>
              <a:t>”</a:t>
            </a:r>
            <a:endParaRPr lang="en-US" sz="2800" dirty="0">
              <a:latin typeface="Calibri"/>
            </a:endParaRP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Modest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4808007" y="667724"/>
            <a:ext cx="4054968" cy="3535784"/>
          </a:xfrm>
          <a:prstGeom prst="rect">
            <a:avLst/>
          </a:prstGeom>
          <a:solidFill>
            <a:srgbClr val="D78993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Straightforward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Frank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Forceful, self-assured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Will debate issues</a:t>
            </a: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</a:t>
            </a:r>
            <a:r>
              <a:rPr lang="ja-JP" altLang="en-US" sz="2800" dirty="0">
                <a:latin typeface="Calibri"/>
              </a:rPr>
              <a:t>“</a:t>
            </a:r>
            <a:r>
              <a:rPr lang="en-US" sz="2800" dirty="0">
                <a:latin typeface="Calibri"/>
              </a:rPr>
              <a:t>Tell</a:t>
            </a:r>
            <a:r>
              <a:rPr lang="ja-JP" altLang="en-US" sz="2800" dirty="0">
                <a:latin typeface="Calibri"/>
              </a:rPr>
              <a:t>”</a:t>
            </a:r>
            <a:r>
              <a:rPr lang="en-US" sz="2800" dirty="0">
                <a:latin typeface="Calibri"/>
              </a:rPr>
              <a:t> versus “Ask</a:t>
            </a:r>
            <a:r>
              <a:rPr lang="ja-JP" altLang="en-US" sz="2800" dirty="0">
                <a:latin typeface="Calibri"/>
              </a:rPr>
              <a:t>”</a:t>
            </a:r>
            <a:endParaRPr lang="en-US" sz="2800" dirty="0">
              <a:latin typeface="Calibri"/>
            </a:endParaRPr>
          </a:p>
          <a:p>
            <a:pPr marL="342886" indent="-342886">
              <a:lnSpc>
                <a:spcPct val="12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latin typeface="Calibri"/>
              </a:rPr>
              <a:t>•  Confident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583381" y="82812"/>
            <a:ext cx="1905000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A4212F"/>
                </a:solidFill>
                <a:latin typeface="Calibri"/>
                <a:cs typeface="Calibri"/>
              </a:rPr>
              <a:t>DIRECT</a:t>
            </a:r>
            <a:endParaRPr lang="en-US" sz="2400" dirty="0">
              <a:solidFill>
                <a:srgbClr val="A4212F"/>
              </a:solidFill>
              <a:latin typeface="Calibri"/>
              <a:cs typeface="Calibri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450124" y="100132"/>
            <a:ext cx="2595413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 dirty="0">
                <a:solidFill>
                  <a:srgbClr val="A4212F"/>
                </a:solidFill>
                <a:latin typeface="Calibri"/>
                <a:cs typeface="Calibri"/>
              </a:rPr>
              <a:t>INDIRECT</a:t>
            </a:r>
            <a:endParaRPr lang="en-US" sz="2400" dirty="0">
              <a:solidFill>
                <a:srgbClr val="A4212F"/>
              </a:solidFill>
              <a:latin typeface="Calibri"/>
              <a:cs typeface="Calibri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4140204" y="381972"/>
            <a:ext cx="130463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9474" y="4783516"/>
            <a:ext cx="2133600" cy="273844"/>
          </a:xfrm>
        </p:spPr>
        <p:txBody>
          <a:bodyPr/>
          <a:lstStyle/>
          <a:p>
            <a:fld id="{0EAF2B0C-0395-5C42-AF95-BBC8C70615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0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304800" y="2016645"/>
            <a:ext cx="4049246" cy="1391993"/>
          </a:xfrm>
          <a:prstGeom prst="rect">
            <a:avLst/>
          </a:prstGeom>
          <a:solidFill>
            <a:srgbClr val="A4212F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latin typeface="Calibri"/>
              </a:rPr>
              <a:t>Good mediator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>
                <a:latin typeface="Calibri"/>
              </a:rPr>
              <a:t>Careful at restating comments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4643606" y="2037491"/>
            <a:ext cx="4204165" cy="1371149"/>
          </a:xfrm>
          <a:prstGeom prst="rect">
            <a:avLst/>
          </a:prstGeom>
          <a:solidFill>
            <a:srgbClr val="A4212F">
              <a:alpha val="2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Calibri"/>
              </a:rPr>
              <a:t>Good at taking charge </a:t>
            </a: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Calibri"/>
              </a:rPr>
              <a:t>Gets issues out in open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28384" y="1298843"/>
            <a:ext cx="6038265" cy="602094"/>
            <a:chOff x="1228378" y="153372"/>
            <a:chExt cx="6038265" cy="602094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361643" y="153372"/>
              <a:ext cx="190500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A4212F"/>
                  </a:solidFill>
                  <a:latin typeface="Calibri"/>
                  <a:cs typeface="Calibri"/>
                </a:rPr>
                <a:t>DIRECT</a:t>
              </a:r>
              <a:endParaRPr lang="en-US" sz="2400" dirty="0">
                <a:solidFill>
                  <a:srgbClr val="A4212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1228378" y="170690"/>
              <a:ext cx="2595413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A4212F"/>
                  </a:solidFill>
                  <a:latin typeface="Calibri"/>
                  <a:cs typeface="Calibri"/>
                </a:rPr>
                <a:t>INDIRECT</a:t>
              </a:r>
              <a:endParaRPr lang="en-US" sz="2400" dirty="0">
                <a:solidFill>
                  <a:srgbClr val="A4212F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3918462" y="462612"/>
              <a:ext cx="1304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41768" y="148820"/>
            <a:ext cx="3164746" cy="8329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STRENGTHS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2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18383" y="1538843"/>
            <a:ext cx="7088302" cy="8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i="1" dirty="0">
                <a:ln>
                  <a:solidFill>
                    <a:srgbClr val="A6A6A6"/>
                  </a:solidFill>
                </a:ln>
                <a:latin typeface="Calibri"/>
              </a:rPr>
              <a:t>How you approach and respond to others, particularly groups.</a:t>
            </a:r>
            <a:endParaRPr lang="en-US" b="0" dirty="0">
              <a:ln>
                <a:solidFill>
                  <a:srgbClr val="A6A6A6"/>
                </a:solidFill>
              </a:ln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3783" y="2795600"/>
            <a:ext cx="1696926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RESERVED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291177" y="2791799"/>
            <a:ext cx="1848206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OUTGOING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75023" y="285750"/>
            <a:ext cx="4953000" cy="8572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352637" y="522446"/>
            <a:ext cx="2397790" cy="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D3DA4"/>
                </a:solidFill>
                <a:latin typeface="Calibri"/>
                <a:cs typeface="Calibri"/>
              </a:rPr>
              <a:t>Responding</a:t>
            </a:r>
            <a:endParaRPr lang="en-US" b="0" dirty="0">
              <a:solidFill>
                <a:srgbClr val="4D3DA4"/>
              </a:solidFill>
              <a:latin typeface="Calibri"/>
              <a:cs typeface="Calibri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00648" y="291679"/>
            <a:ext cx="1301750" cy="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Calibri"/>
              </a:rPr>
              <a:t>SCALE B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86244" y="4764477"/>
            <a:ext cx="990600" cy="273844"/>
          </a:xfrm>
        </p:spPr>
        <p:txBody>
          <a:bodyPr/>
          <a:lstStyle/>
          <a:p>
            <a:fld id="{7F5CE407-6216-4202-80E4-A30DC2F709B2}" type="slidenum">
              <a:rPr lang="en-US" smtClean="0"/>
              <a:t>24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98320" y="2694309"/>
            <a:ext cx="5521888" cy="690235"/>
            <a:chOff x="1991360" y="2694305"/>
            <a:chExt cx="5521888" cy="690235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91360" y="2694305"/>
              <a:ext cx="5521888" cy="690235"/>
            </a:xfrm>
            <a:prstGeom prst="rect">
              <a:avLst/>
            </a:prstGeom>
            <a:solidFill>
              <a:srgbClr val="4D3DA4">
                <a:alpha val="76000"/>
              </a:srgbClr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813722" y="2694305"/>
              <a:ext cx="3877164" cy="676275"/>
            </a:xfrm>
            <a:prstGeom prst="rect">
              <a:avLst/>
            </a:prstGeom>
            <a:solidFill>
              <a:schemeClr val="bg1">
                <a:alpha val="32000"/>
              </a:schemeClr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81744" y="2694305"/>
              <a:ext cx="1341120" cy="676275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752304" y="2694305"/>
              <a:ext cx="0" cy="69023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3228304" y="3086100"/>
              <a:ext cx="3048000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00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98363" y="667724"/>
            <a:ext cx="4297680" cy="3535785"/>
          </a:xfrm>
          <a:prstGeom prst="rect">
            <a:avLst/>
          </a:prstGeom>
          <a:solidFill>
            <a:srgbClr val="4D3DA4">
              <a:alpha val="21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Quiet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Enjoy one-to-one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Private, self-contained</a:t>
            </a:r>
          </a:p>
          <a:p>
            <a:pPr marL="342886" indent="-342886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Prefer to think problems out alone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Few gestures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4670788" y="667724"/>
            <a:ext cx="4297680" cy="3535784"/>
          </a:xfrm>
          <a:prstGeom prst="rect">
            <a:avLst/>
          </a:prstGeom>
          <a:solidFill>
            <a:srgbClr val="4D3DA4">
              <a:alpha val="21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Talkative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Enjoy groups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Open, expressive</a:t>
            </a:r>
          </a:p>
          <a:p>
            <a:pPr marL="342886" indent="-342886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Prefer to talk problems out 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Lots of gestures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321329" y="82812"/>
            <a:ext cx="2338563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4D3DA4"/>
                </a:solidFill>
                <a:latin typeface="Calibri"/>
                <a:cs typeface="Calibri"/>
              </a:rPr>
              <a:t>OUTGOING</a:t>
            </a:r>
            <a:endParaRPr lang="en-US" sz="2400" dirty="0">
              <a:solidFill>
                <a:srgbClr val="4D3DA4"/>
              </a:solidFill>
              <a:latin typeface="Calibri"/>
              <a:cs typeface="Calibri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127596" y="100132"/>
            <a:ext cx="2595413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 dirty="0">
                <a:solidFill>
                  <a:srgbClr val="4D3DA4"/>
                </a:solidFill>
                <a:latin typeface="Calibri"/>
                <a:cs typeface="Calibri"/>
              </a:rPr>
              <a:t>RESERVED</a:t>
            </a:r>
            <a:endParaRPr lang="en-US" sz="2400" dirty="0">
              <a:solidFill>
                <a:srgbClr val="4D3DA4"/>
              </a:solidFill>
              <a:latin typeface="Calibri"/>
              <a:cs typeface="Calibri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3878154" y="381972"/>
            <a:ext cx="130463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EAF2B0C-0395-5C42-AF95-BBC8C70615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6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1937019"/>
            <a:ext cx="8505382" cy="1391993"/>
            <a:chOff x="304800" y="1732917"/>
            <a:chExt cx="8505382" cy="1391992"/>
          </a:xfrm>
        </p:grpSpPr>
        <p:sp>
          <p:nvSpPr>
            <p:cNvPr id="2" name="Rectangle 24"/>
            <p:cNvSpPr>
              <a:spLocks noChangeArrowheads="1"/>
            </p:cNvSpPr>
            <p:nvPr/>
          </p:nvSpPr>
          <p:spPr bwMode="auto">
            <a:xfrm>
              <a:off x="304800" y="1732917"/>
              <a:ext cx="4099640" cy="1391992"/>
            </a:xfrm>
            <a:prstGeom prst="rect">
              <a:avLst/>
            </a:prstGeom>
            <a:solidFill>
              <a:srgbClr val="4D3DA4">
                <a:alpha val="2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400" dirty="0"/>
                <a:t>Good listener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400" dirty="0"/>
                <a:t>Keeps information confidential</a:t>
              </a:r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4771582" y="1732917"/>
              <a:ext cx="4038600" cy="1371149"/>
            </a:xfrm>
            <a:prstGeom prst="rect">
              <a:avLst/>
            </a:prstGeom>
            <a:solidFill>
              <a:srgbClr val="4D3DA4">
                <a:alpha val="2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Good at meeting/greeting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Stays connected with others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30947" y="1082800"/>
            <a:ext cx="6421433" cy="602094"/>
            <a:chOff x="1230939" y="175699"/>
            <a:chExt cx="6421433" cy="602094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364203" y="175699"/>
              <a:ext cx="2288169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4D3DA4"/>
                  </a:solidFill>
                  <a:latin typeface="Calibri"/>
                  <a:cs typeface="Calibri"/>
                </a:rPr>
                <a:t>OUTGOING</a:t>
              </a:r>
              <a:endParaRPr lang="en-US" sz="2400" dirty="0">
                <a:solidFill>
                  <a:srgbClr val="4D3DA4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1230939" y="193017"/>
              <a:ext cx="2595413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4D3DA4"/>
                  </a:solidFill>
                  <a:latin typeface="Calibri"/>
                  <a:cs typeface="Calibri"/>
                </a:rPr>
                <a:t>RESERVED</a:t>
              </a:r>
              <a:endParaRPr lang="en-US" sz="2400" dirty="0">
                <a:solidFill>
                  <a:srgbClr val="4D3DA4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3921023" y="505099"/>
              <a:ext cx="1304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1768" y="148820"/>
            <a:ext cx="3164746" cy="8329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2761011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67144" y="1367140"/>
            <a:ext cx="5984240" cy="9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 dirty="0">
                <a:ln>
                  <a:solidFill>
                    <a:srgbClr val="A6A6A6"/>
                  </a:solidFill>
                </a:ln>
                <a:latin typeface="Calibri"/>
              </a:rPr>
              <a:t>The speed at which you make decisions and take action</a:t>
            </a:r>
            <a:endParaRPr lang="en-US" b="0" dirty="0">
              <a:ln>
                <a:solidFill>
                  <a:srgbClr val="A6A6A6"/>
                </a:solidFill>
              </a:ln>
              <a:latin typeface="Calibri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73717" y="2795600"/>
            <a:ext cx="1426987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URGENT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291176" y="2791799"/>
            <a:ext cx="1308601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STEADY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75023" y="285750"/>
            <a:ext cx="4953000" cy="8572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44627" y="522446"/>
            <a:ext cx="1413798" cy="65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42A42F"/>
                </a:solidFill>
                <a:latin typeface="Calibri"/>
                <a:cs typeface="Calibri"/>
              </a:rPr>
              <a:t>Pacing</a:t>
            </a:r>
            <a:endParaRPr lang="en-US" b="0" dirty="0">
              <a:solidFill>
                <a:srgbClr val="42A42F"/>
              </a:solidFill>
              <a:latin typeface="Calibri"/>
              <a:cs typeface="Calibri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00648" y="291679"/>
            <a:ext cx="1301750" cy="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Calibri"/>
              </a:rPr>
              <a:t>SCALE C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13756" y="4723077"/>
            <a:ext cx="990600" cy="273844"/>
          </a:xfrm>
        </p:spPr>
        <p:txBody>
          <a:bodyPr/>
          <a:lstStyle/>
          <a:p>
            <a:fld id="{7F5CE407-6216-4202-80E4-A30DC2F709B2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8320" y="2694309"/>
            <a:ext cx="5521888" cy="690235"/>
          </a:xfrm>
          <a:prstGeom prst="rect">
            <a:avLst/>
          </a:prstGeom>
          <a:solidFill>
            <a:srgbClr val="42A42F">
              <a:alpha val="7600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20682" y="2694309"/>
            <a:ext cx="3877164" cy="676275"/>
          </a:xfrm>
          <a:prstGeom prst="rect">
            <a:avLst/>
          </a:prstGeom>
          <a:solidFill>
            <a:schemeClr val="bg1">
              <a:alpha val="32000"/>
            </a:scheme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88704" y="2694309"/>
            <a:ext cx="1341120" cy="67627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9264" y="2694309"/>
            <a:ext cx="0" cy="69023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035264" y="3086100"/>
            <a:ext cx="3048000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20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88284" y="667724"/>
            <a:ext cx="4297680" cy="3535785"/>
          </a:xfrm>
          <a:prstGeom prst="rect">
            <a:avLst/>
          </a:prstGeom>
          <a:solidFill>
            <a:srgbClr val="42A42F">
              <a:alpha val="21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Decide quickly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Change readily</a:t>
            </a:r>
          </a:p>
          <a:p>
            <a:pPr marL="342886" indent="-342886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Consider a few key options and then decide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Prefer short-term projects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4701025" y="667724"/>
            <a:ext cx="4297680" cy="3535784"/>
          </a:xfrm>
          <a:prstGeom prst="rect">
            <a:avLst/>
          </a:prstGeom>
          <a:solidFill>
            <a:srgbClr val="42A42F">
              <a:alpha val="21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Deliberate 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Change hesitantly</a:t>
            </a:r>
          </a:p>
          <a:p>
            <a:pPr marL="342886" indent="-342886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Consider many options and then decide</a:t>
            </a:r>
          </a:p>
          <a:p>
            <a:pPr marL="342886" indent="-342886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Do well with long, extended projects 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401966" y="82812"/>
            <a:ext cx="2338563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42A42F"/>
                </a:solidFill>
                <a:latin typeface="Calibri"/>
                <a:cs typeface="Calibri"/>
              </a:rPr>
              <a:t>STEADY</a:t>
            </a:r>
            <a:endParaRPr lang="en-US" sz="2400" dirty="0">
              <a:solidFill>
                <a:srgbClr val="42A42F"/>
              </a:solidFill>
              <a:latin typeface="Calibri"/>
              <a:cs typeface="Calibri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1208228" y="100132"/>
            <a:ext cx="2595413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 dirty="0">
                <a:solidFill>
                  <a:srgbClr val="42A42F"/>
                </a:solidFill>
                <a:latin typeface="Calibri"/>
                <a:cs typeface="Calibri"/>
              </a:rPr>
              <a:t>URGENT</a:t>
            </a:r>
            <a:endParaRPr lang="en-US" sz="2400" dirty="0">
              <a:solidFill>
                <a:srgbClr val="42A42F"/>
              </a:solidFill>
              <a:latin typeface="Calibri"/>
              <a:cs typeface="Calibri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3958784" y="381972"/>
            <a:ext cx="130463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9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039070"/>
            <a:ext cx="8563512" cy="1391993"/>
            <a:chOff x="304800" y="1732917"/>
            <a:chExt cx="8563512" cy="1391992"/>
          </a:xfrm>
        </p:grpSpPr>
        <p:sp>
          <p:nvSpPr>
            <p:cNvPr id="2" name="Rectangle 24"/>
            <p:cNvSpPr>
              <a:spLocks noChangeArrowheads="1"/>
            </p:cNvSpPr>
            <p:nvPr/>
          </p:nvSpPr>
          <p:spPr bwMode="auto">
            <a:xfrm>
              <a:off x="304800" y="1732917"/>
              <a:ext cx="4119797" cy="1391992"/>
            </a:xfrm>
            <a:prstGeom prst="rect">
              <a:avLst/>
            </a:prstGeom>
            <a:solidFill>
              <a:srgbClr val="42A42F">
                <a:alpha val="2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2400" dirty="0"/>
                <a:t>Good at moving ahead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2400" dirty="0"/>
                <a:t>Seldom misses opportunities</a:t>
              </a:r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4654068" y="1732917"/>
              <a:ext cx="4214244" cy="1371149"/>
            </a:xfrm>
            <a:prstGeom prst="rect">
              <a:avLst/>
            </a:prstGeom>
            <a:solidFill>
              <a:srgbClr val="42A42F">
                <a:alpha val="2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2400" dirty="0"/>
                <a:t>Good at thinking things through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2400" dirty="0"/>
                <a:t> Resists impulses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38469" y="1083647"/>
            <a:ext cx="6421433" cy="602094"/>
            <a:chOff x="1238461" y="165210"/>
            <a:chExt cx="6421433" cy="602094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371725" y="165210"/>
              <a:ext cx="2288169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42A42F"/>
                  </a:solidFill>
                  <a:latin typeface="Calibri"/>
                  <a:cs typeface="Calibri"/>
                </a:rPr>
                <a:t>STEADY</a:t>
              </a:r>
              <a:endParaRPr lang="en-US" sz="2400" dirty="0">
                <a:solidFill>
                  <a:srgbClr val="42A42F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1238461" y="182528"/>
              <a:ext cx="2595413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42A42F"/>
                  </a:solidFill>
                  <a:latin typeface="Calibri"/>
                  <a:cs typeface="Calibri"/>
                </a:rPr>
                <a:t>URGENT</a:t>
              </a:r>
              <a:endParaRPr lang="en-US" sz="2400" dirty="0">
                <a:solidFill>
                  <a:srgbClr val="42A42F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3928545" y="494610"/>
              <a:ext cx="1304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29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1768" y="148820"/>
            <a:ext cx="3164746" cy="8329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181920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73579" y="1342164"/>
            <a:ext cx="8346901" cy="268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3" tIns="44448" rIns="90483" bIns="44448">
            <a:spAutoFit/>
          </a:bodyPr>
          <a:lstStyle/>
          <a:p>
            <a:pPr marL="573066" indent="-573066">
              <a:spcBef>
                <a:spcPct val="50000"/>
              </a:spcBef>
              <a:tabLst>
                <a:tab pos="573066" algn="l"/>
              </a:tabLst>
              <a:defRPr/>
            </a:pPr>
            <a:r>
              <a:rPr lang="en-US" sz="2800" dirty="0">
                <a:latin typeface="Calibri"/>
                <a:cs typeface="Calibri"/>
              </a:rPr>
              <a:t>1) 	Identify the strengths of your personality style.</a:t>
            </a:r>
          </a:p>
          <a:p>
            <a:pPr marL="573066" indent="-573066">
              <a:spcBef>
                <a:spcPct val="50000"/>
              </a:spcBef>
              <a:buAutoNum type="arabicParenR" startAt="2"/>
              <a:tabLst>
                <a:tab pos="573066" algn="l"/>
              </a:tabLst>
              <a:defRPr/>
            </a:pPr>
            <a:r>
              <a:rPr lang="en-US" sz="2800" dirty="0">
                <a:latin typeface="Calibri"/>
                <a:cs typeface="Calibri"/>
              </a:rPr>
              <a:t>Recognize the positives in other people’s personalities.</a:t>
            </a:r>
          </a:p>
          <a:p>
            <a:pPr marL="573066" indent="-573066">
              <a:spcBef>
                <a:spcPct val="50000"/>
              </a:spcBef>
              <a:buAutoNum type="arabicParenR" startAt="2"/>
              <a:tabLst>
                <a:tab pos="573066" algn="l"/>
              </a:tabLst>
              <a:defRPr/>
            </a:pPr>
            <a:r>
              <a:rPr lang="en-US" sz="2800" dirty="0">
                <a:latin typeface="Calibri"/>
                <a:cs typeface="Calibri"/>
              </a:rPr>
              <a:t>Learn how to </a:t>
            </a:r>
            <a:r>
              <a:rPr lang="ja-JP" altLang="en-US" sz="2800" dirty="0">
                <a:latin typeface="Calibri"/>
                <a:cs typeface="Calibri"/>
              </a:rPr>
              <a:t>“</a:t>
            </a:r>
            <a:r>
              <a:rPr lang="en-US" sz="2800" dirty="0">
                <a:latin typeface="Calibri"/>
                <a:cs typeface="Calibri"/>
              </a:rPr>
              <a:t>flex</a:t>
            </a:r>
            <a:r>
              <a:rPr lang="ja-JP" altLang="en-US" sz="2800" dirty="0">
                <a:latin typeface="Calibri"/>
                <a:cs typeface="Calibri"/>
              </a:rPr>
              <a:t>”</a:t>
            </a:r>
            <a:r>
              <a:rPr lang="en-US" sz="2800" dirty="0">
                <a:latin typeface="Calibri"/>
                <a:cs typeface="Calibri"/>
              </a:rPr>
              <a:t> your style to communicate more effectively with people having different styles.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3586" y="338274"/>
            <a:ext cx="5357091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3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36361" y="1529543"/>
            <a:ext cx="6030373" cy="85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i="1" dirty="0">
                <a:ln>
                  <a:solidFill>
                    <a:srgbClr val="A6A6A6"/>
                  </a:solidFill>
                </a:ln>
                <a:latin typeface="Calibri"/>
              </a:rPr>
              <a:t>How you structure time, organize tasks,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i="1" dirty="0">
                <a:ln>
                  <a:solidFill>
                    <a:srgbClr val="A6A6A6"/>
                  </a:solidFill>
                </a:ln>
                <a:latin typeface="Calibri"/>
              </a:rPr>
              <a:t> and handle details.</a:t>
            </a:r>
            <a:endParaRPr lang="en-US" b="0" dirty="0">
              <a:ln>
                <a:solidFill>
                  <a:srgbClr val="A6A6A6"/>
                </a:solidFill>
              </a:ln>
              <a:latin typeface="Calibri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291177" y="2791799"/>
            <a:ext cx="1367951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PRECISE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75023" y="285750"/>
            <a:ext cx="4953000" cy="8572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451374" y="522446"/>
            <a:ext cx="2200311" cy="6501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DD9B2D"/>
                </a:solidFill>
                <a:latin typeface="Calibri"/>
                <a:cs typeface="Calibri"/>
              </a:rPr>
              <a:t>Organizing</a:t>
            </a:r>
            <a:endParaRPr lang="en-US" b="0" dirty="0">
              <a:solidFill>
                <a:srgbClr val="DD9B2D"/>
              </a:solidFill>
              <a:latin typeface="Calibri"/>
              <a:cs typeface="Calibri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900648" y="291679"/>
            <a:ext cx="1301750" cy="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Calibri"/>
              </a:rPr>
              <a:t>SCALE D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5486" y="4735615"/>
            <a:ext cx="990600" cy="273844"/>
          </a:xfrm>
        </p:spPr>
        <p:txBody>
          <a:bodyPr/>
          <a:lstStyle/>
          <a:p>
            <a:fld id="{7F5CE407-6216-4202-80E4-A30DC2F709B2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8320" y="2694309"/>
            <a:ext cx="5521888" cy="690235"/>
          </a:xfrm>
          <a:prstGeom prst="rect">
            <a:avLst/>
          </a:prstGeom>
          <a:solidFill>
            <a:srgbClr val="DD9B2D">
              <a:alpha val="7600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20682" y="2694309"/>
            <a:ext cx="3877164" cy="676275"/>
          </a:xfrm>
          <a:prstGeom prst="rect">
            <a:avLst/>
          </a:prstGeom>
          <a:solidFill>
            <a:schemeClr val="bg1">
              <a:alpha val="32000"/>
            </a:schemeClr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88704" y="2694309"/>
            <a:ext cx="1341120" cy="67627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9264" y="2694309"/>
            <a:ext cx="0" cy="69023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035264" y="3086100"/>
            <a:ext cx="3048000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5898" y="2795600"/>
            <a:ext cx="2610943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UNSTRUCTURED</a:t>
            </a:r>
            <a:endParaRPr lang="en-US" b="0" dirty="0">
              <a:solidFill>
                <a:schemeClr val="tx1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81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87504" y="667724"/>
            <a:ext cx="4297680" cy="3535785"/>
          </a:xfrm>
          <a:prstGeom prst="rect">
            <a:avLst/>
          </a:prstGeom>
          <a:solidFill>
            <a:srgbClr val="DD9B2D">
              <a:alpha val="3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Seek flexibility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Postpone organizing</a:t>
            </a:r>
          </a:p>
          <a:p>
            <a:pPr marL="342886" indent="-342886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Unconventional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Frustrated by rules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/>
              <a:t>Dislike planning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4655626" y="667724"/>
            <a:ext cx="4297680" cy="3535784"/>
          </a:xfrm>
          <a:prstGeom prst="rect">
            <a:avLst/>
          </a:prstGeom>
          <a:solidFill>
            <a:srgbClr val="DD9B2D">
              <a:alpha val="3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83" tIns="44448" rIns="90483" bIns="44448"/>
          <a:lstStyle/>
          <a:p>
            <a:pPr marL="342886" indent="-342886"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SzPct val="100000"/>
              <a:buFontTx/>
              <a:buChar char="•"/>
              <a:defRPr/>
            </a:pPr>
            <a:r>
              <a:rPr lang="en-US" sz="2800" dirty="0"/>
              <a:t>Seek order </a:t>
            </a:r>
          </a:p>
          <a:p>
            <a:pPr marL="342886" indent="-342886">
              <a:lnSpc>
                <a:spcPct val="130000"/>
              </a:lnSpc>
              <a:spcBef>
                <a:spcPct val="20000"/>
              </a:spcBef>
              <a:spcAft>
                <a:spcPts val="900"/>
              </a:spcAft>
              <a:buSzPct val="100000"/>
              <a:buFontTx/>
              <a:buChar char="•"/>
              <a:defRPr/>
            </a:pPr>
            <a:r>
              <a:rPr lang="en-US" sz="2800" dirty="0"/>
              <a:t>Organize as a priority</a:t>
            </a:r>
          </a:p>
          <a:p>
            <a:pPr marL="342886" indent="-342886">
              <a:spcBef>
                <a:spcPct val="20000"/>
              </a:spcBef>
              <a:spcAft>
                <a:spcPts val="900"/>
              </a:spcAft>
              <a:buSzPct val="100000"/>
              <a:buFontTx/>
              <a:buChar char="•"/>
              <a:defRPr/>
            </a:pPr>
            <a:r>
              <a:rPr lang="en-US" sz="2800" dirty="0"/>
              <a:t>Conventional</a:t>
            </a:r>
          </a:p>
          <a:p>
            <a:pPr marL="342886" indent="-342886">
              <a:spcBef>
                <a:spcPct val="20000"/>
              </a:spcBef>
              <a:spcAft>
                <a:spcPts val="900"/>
              </a:spcAft>
              <a:buSzPct val="100000"/>
              <a:buFontTx/>
              <a:buChar char="•"/>
              <a:defRPr/>
            </a:pPr>
            <a:r>
              <a:rPr lang="en-US" sz="2800" dirty="0"/>
              <a:t>See benefit in rules</a:t>
            </a:r>
          </a:p>
          <a:p>
            <a:pPr marL="342886" indent="-342886">
              <a:spcBef>
                <a:spcPct val="20000"/>
              </a:spcBef>
              <a:spcAft>
                <a:spcPts val="900"/>
              </a:spcAft>
              <a:buSzPct val="100000"/>
              <a:buFontTx/>
              <a:buChar char="•"/>
              <a:defRPr/>
            </a:pPr>
            <a:r>
              <a:rPr lang="en-US" sz="2800" dirty="0"/>
              <a:t>Like things well planned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6070" y="100131"/>
            <a:ext cx="7004770" cy="589788"/>
            <a:chOff x="776070" y="100130"/>
            <a:chExt cx="7004770" cy="589788"/>
          </a:xfrm>
        </p:grpSpPr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5442277" y="105142"/>
              <a:ext cx="2338563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DD9B2D"/>
                  </a:solidFill>
                  <a:latin typeface="Calibri"/>
                  <a:cs typeface="Calibri"/>
                </a:rPr>
                <a:t>PRECISE</a:t>
              </a:r>
              <a:endParaRPr lang="en-US" sz="2400" dirty="0">
                <a:solidFill>
                  <a:srgbClr val="DD9B2D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776070" y="100130"/>
              <a:ext cx="3027568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DD9B2D"/>
                  </a:solidFill>
                  <a:latin typeface="Calibri"/>
                  <a:cs typeface="Calibri"/>
                </a:rPr>
                <a:t>UNSTRUCTURED</a:t>
              </a:r>
              <a:endParaRPr lang="en-US" sz="2400" dirty="0">
                <a:solidFill>
                  <a:srgbClr val="DD9B2D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3985056" y="381972"/>
              <a:ext cx="1304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1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084427"/>
            <a:ext cx="8594334" cy="1391993"/>
            <a:chOff x="304800" y="1732917"/>
            <a:chExt cx="8594334" cy="1391992"/>
          </a:xfrm>
        </p:grpSpPr>
        <p:sp>
          <p:nvSpPr>
            <p:cNvPr id="2" name="Rectangle 24"/>
            <p:cNvSpPr>
              <a:spLocks noChangeArrowheads="1"/>
            </p:cNvSpPr>
            <p:nvPr/>
          </p:nvSpPr>
          <p:spPr bwMode="auto">
            <a:xfrm>
              <a:off x="304800" y="1732917"/>
              <a:ext cx="4119797" cy="1391992"/>
            </a:xfrm>
            <a:prstGeom prst="rect">
              <a:avLst/>
            </a:prstGeom>
            <a:solidFill>
              <a:srgbClr val="DD9B2D">
                <a:alpha val="2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400" dirty="0"/>
                <a:t>Good at coping with change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400" dirty="0"/>
                <a:t>Thinks outside the box </a:t>
              </a:r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4684890" y="1732917"/>
              <a:ext cx="4214244" cy="1371149"/>
            </a:xfrm>
            <a:prstGeom prst="rect">
              <a:avLst/>
            </a:prstGeom>
            <a:solidFill>
              <a:srgbClr val="DD9B2D">
                <a:alpha val="2000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400" dirty="0"/>
                <a:t>Good at organizing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400" dirty="0"/>
                <a:t>Very effective planner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049" y="1172049"/>
            <a:ext cx="7004770" cy="589788"/>
            <a:chOff x="776070" y="100130"/>
            <a:chExt cx="7004770" cy="589788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5442277" y="105142"/>
              <a:ext cx="2338563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DD9B2D"/>
                  </a:solidFill>
                  <a:latin typeface="Calibri"/>
                  <a:cs typeface="Calibri"/>
                </a:rPr>
                <a:t>PRECISE</a:t>
              </a:r>
              <a:endParaRPr lang="en-US" sz="2400" dirty="0">
                <a:solidFill>
                  <a:srgbClr val="DD9B2D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776070" y="100130"/>
              <a:ext cx="3027568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DD9B2D"/>
                  </a:solidFill>
                  <a:latin typeface="Calibri"/>
                  <a:cs typeface="Calibri"/>
                </a:rPr>
                <a:t>UNSTRUCTURED</a:t>
              </a:r>
              <a:endParaRPr lang="en-US" sz="2400" dirty="0">
                <a:solidFill>
                  <a:srgbClr val="DD9B2D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3985056" y="381972"/>
              <a:ext cx="1304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41768" y="148820"/>
            <a:ext cx="3164746" cy="8329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1827120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 descr="Narrow horizontal"/>
          <p:cNvSpPr txBox="1">
            <a:spLocks noChangeArrowheads="1"/>
          </p:cNvSpPr>
          <p:nvPr/>
        </p:nvSpPr>
        <p:spPr bwMode="auto">
          <a:xfrm>
            <a:off x="697467" y="107145"/>
            <a:ext cx="7637577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</a:rPr>
              <a:t>TRAIT INTENSITY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Intensity 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9" y="1355120"/>
            <a:ext cx="7565065" cy="2701809"/>
          </a:xfrm>
          <a:prstGeom prst="rect">
            <a:avLst/>
          </a:prstGeom>
        </p:spPr>
      </p:pic>
      <p:sp>
        <p:nvSpPr>
          <p:cNvPr id="8" name="Text Box 9" descr="Narrow horizontal"/>
          <p:cNvSpPr txBox="1">
            <a:spLocks noChangeArrowheads="1"/>
          </p:cNvSpPr>
          <p:nvPr/>
        </p:nvSpPr>
        <p:spPr bwMode="auto">
          <a:xfrm>
            <a:off x="317510" y="801125"/>
            <a:ext cx="882649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Others see your extreme traits, not the moderate ones</a:t>
            </a:r>
            <a:r>
              <a:rPr lang="en-US" sz="3000" dirty="0">
                <a:latin typeface="Calibri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256589" y="1666784"/>
            <a:ext cx="527364" cy="51024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72877" y="2846006"/>
            <a:ext cx="527364" cy="51024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68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 descr="Priest and Pus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24" y="2227705"/>
            <a:ext cx="4138904" cy="1478180"/>
          </a:xfrm>
          <a:prstGeom prst="rect">
            <a:avLst/>
          </a:prstGeom>
        </p:spPr>
      </p:pic>
      <p:pic>
        <p:nvPicPr>
          <p:cNvPr id="8" name="Picture 7" descr="Priest and Pus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5" y="2227705"/>
            <a:ext cx="4138904" cy="1478180"/>
          </a:xfrm>
          <a:prstGeom prst="rect">
            <a:avLst/>
          </a:prstGeom>
        </p:spPr>
      </p:pic>
      <p:sp>
        <p:nvSpPr>
          <p:cNvPr id="9" name="Text Box 9" descr="Narrow horizontal"/>
          <p:cNvSpPr txBox="1">
            <a:spLocks noChangeArrowheads="1"/>
          </p:cNvSpPr>
          <p:nvPr/>
        </p:nvSpPr>
        <p:spPr bwMode="auto">
          <a:xfrm>
            <a:off x="975211" y="1635874"/>
            <a:ext cx="3067956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3200" dirty="0">
                <a:latin typeface="Calibri"/>
              </a:rPr>
              <a:t>spiritual minister</a:t>
            </a:r>
            <a:endParaRPr lang="en-US" sz="2400" dirty="0">
              <a:latin typeface="Calibri"/>
            </a:endParaRPr>
          </a:p>
        </p:txBody>
      </p:sp>
      <p:sp>
        <p:nvSpPr>
          <p:cNvPr id="10" name="Text Box 9" descr="Narrow horizontal"/>
          <p:cNvSpPr txBox="1">
            <a:spLocks noChangeArrowheads="1"/>
          </p:cNvSpPr>
          <p:nvPr/>
        </p:nvSpPr>
        <p:spPr bwMode="auto">
          <a:xfrm>
            <a:off x="5434670" y="1635874"/>
            <a:ext cx="2900369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3200" dirty="0">
                <a:latin typeface="Calibri"/>
              </a:rPr>
              <a:t>drug dealer</a:t>
            </a:r>
            <a:endParaRPr lang="en-US" sz="2400" dirty="0">
              <a:latin typeface="Calibri"/>
            </a:endParaRPr>
          </a:p>
        </p:txBody>
      </p:sp>
      <p:sp>
        <p:nvSpPr>
          <p:cNvPr id="11" name="Text Box 9" descr="Narrow horizontal"/>
          <p:cNvSpPr txBox="1">
            <a:spLocks noChangeArrowheads="1"/>
          </p:cNvSpPr>
          <p:nvPr/>
        </p:nvSpPr>
        <p:spPr bwMode="auto">
          <a:xfrm>
            <a:off x="697467" y="107145"/>
            <a:ext cx="7637577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</a:rPr>
              <a:t>TRAITS vs. VALUES</a:t>
            </a:r>
          </a:p>
        </p:txBody>
      </p:sp>
      <p:sp>
        <p:nvSpPr>
          <p:cNvPr id="12" name="Text Box 9" descr="Narrow horizontal"/>
          <p:cNvSpPr txBox="1">
            <a:spLocks noChangeArrowheads="1"/>
          </p:cNvSpPr>
          <p:nvPr/>
        </p:nvSpPr>
        <p:spPr bwMode="auto">
          <a:xfrm>
            <a:off x="183662" y="875801"/>
            <a:ext cx="8826490" cy="55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Traits describe behaviors; values explain reasons</a:t>
            </a:r>
            <a:r>
              <a:rPr lang="en-US" sz="3000" dirty="0">
                <a:latin typeface="Calibri"/>
              </a:rPr>
              <a:t>.</a:t>
            </a:r>
          </a:p>
        </p:txBody>
      </p:sp>
      <p:sp>
        <p:nvSpPr>
          <p:cNvPr id="13" name="Text Box 9" descr="Narrow horizontal"/>
          <p:cNvSpPr txBox="1">
            <a:spLocks noChangeArrowheads="1"/>
          </p:cNvSpPr>
          <p:nvPr/>
        </p:nvSpPr>
        <p:spPr bwMode="auto">
          <a:xfrm>
            <a:off x="274379" y="3734373"/>
            <a:ext cx="8826490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731C9F"/>
                </a:solidFill>
                <a:latin typeface="Calibri"/>
              </a:rPr>
              <a:t>Note: same profile, different values</a:t>
            </a:r>
            <a:endParaRPr lang="en-US" sz="3000" dirty="0">
              <a:solidFill>
                <a:srgbClr val="731C9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12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19" y="1799804"/>
            <a:ext cx="397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Explore how various environments affect your behavior.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987064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36</a:t>
            </a:fld>
            <a:endParaRPr lang="en-US"/>
          </a:p>
        </p:txBody>
      </p:sp>
      <p:sp>
        <p:nvSpPr>
          <p:cNvPr id="11" name="Text Box 9" descr="Narrow horizontal"/>
          <p:cNvSpPr txBox="1">
            <a:spLocks noChangeArrowheads="1"/>
          </p:cNvSpPr>
          <p:nvPr/>
        </p:nvSpPr>
        <p:spPr bwMode="auto">
          <a:xfrm>
            <a:off x="376265" y="108106"/>
            <a:ext cx="8450263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</a:rPr>
              <a:t>Changes between Environments</a:t>
            </a:r>
          </a:p>
        </p:txBody>
      </p:sp>
      <p:sp>
        <p:nvSpPr>
          <p:cNvPr id="12" name="Text Box 9" descr="Narrow horizontal"/>
          <p:cNvSpPr txBox="1">
            <a:spLocks noChangeArrowheads="1"/>
          </p:cNvSpPr>
          <p:nvPr/>
        </p:nvSpPr>
        <p:spPr bwMode="auto">
          <a:xfrm>
            <a:off x="183662" y="939099"/>
            <a:ext cx="4578168" cy="14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/>
              </a:rPr>
              <a:t>Behavior is a function of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 Personality in an Environment</a:t>
            </a:r>
            <a:r>
              <a:rPr lang="en-US" sz="3000" dirty="0">
                <a:latin typeface="Calibri"/>
              </a:rPr>
              <a:t>.</a:t>
            </a:r>
          </a:p>
        </p:txBody>
      </p:sp>
      <p:sp>
        <p:nvSpPr>
          <p:cNvPr id="13" name="Text Box 9" descr="Narrow horizontal"/>
          <p:cNvSpPr txBox="1">
            <a:spLocks noChangeArrowheads="1"/>
          </p:cNvSpPr>
          <p:nvPr/>
        </p:nvSpPr>
        <p:spPr bwMode="auto">
          <a:xfrm>
            <a:off x="1070057" y="2426018"/>
            <a:ext cx="2833890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4975C6"/>
                </a:solidFill>
                <a:latin typeface="Calibri"/>
              </a:rPr>
              <a:t>B = f (P X E)</a:t>
            </a:r>
          </a:p>
        </p:txBody>
      </p:sp>
      <p:sp>
        <p:nvSpPr>
          <p:cNvPr id="14" name="Text Box 9" descr="Narrow horizontal"/>
          <p:cNvSpPr txBox="1">
            <a:spLocks noChangeArrowheads="1"/>
          </p:cNvSpPr>
          <p:nvPr/>
        </p:nvSpPr>
        <p:spPr bwMode="auto">
          <a:xfrm>
            <a:off x="387526" y="3091867"/>
            <a:ext cx="4374304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4975C6"/>
                </a:solidFill>
                <a:latin typeface="Calibri"/>
              </a:rPr>
              <a:t>“You may behave differently in different settings.”</a:t>
            </a:r>
            <a:endParaRPr lang="en-US" sz="3000" dirty="0">
              <a:solidFill>
                <a:srgbClr val="4975C6"/>
              </a:solidFill>
              <a:latin typeface="Calibri"/>
            </a:endParaRPr>
          </a:p>
        </p:txBody>
      </p:sp>
      <p:pic>
        <p:nvPicPr>
          <p:cNvPr id="4" name="Picture 3" descr="WS PS Profil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 b="15001"/>
          <a:stretch/>
        </p:blipFill>
        <p:spPr>
          <a:xfrm>
            <a:off x="4761830" y="939099"/>
            <a:ext cx="3924970" cy="30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1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19" y="1799804"/>
            <a:ext cx="397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Identify how stress may cause overuse of your strengths.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124312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87701" y="1479817"/>
            <a:ext cx="7699107" cy="134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3" tIns="44448" rIns="90483" bIns="44448">
            <a:spAutoFit/>
          </a:bodyPr>
          <a:lstStyle/>
          <a:p>
            <a:pPr>
              <a:defRPr/>
            </a:pPr>
            <a:r>
              <a:rPr lang="en-US" sz="4100" dirty="0">
                <a:latin typeface="Calibri"/>
              </a:rPr>
              <a:t>Stress causes people to overuse </a:t>
            </a:r>
          </a:p>
          <a:p>
            <a:pPr>
              <a:defRPr/>
            </a:pPr>
            <a:r>
              <a:rPr lang="en-US" sz="4100" dirty="0">
                <a:latin typeface="Calibri"/>
              </a:rPr>
              <a:t>their strongest preferences!</a:t>
            </a:r>
            <a:endParaRPr lang="en-US" sz="41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120350" y="199653"/>
            <a:ext cx="4916293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STRESS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2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002145" y="863673"/>
            <a:ext cx="7467600" cy="857250"/>
          </a:xfrm>
          <a:prstGeom prst="rect">
            <a:avLst/>
          </a:prstGeom>
          <a:solidFill>
            <a:srgbClr val="A4212F">
              <a:alpha val="4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n w="6350" cmpd="sng">
                <a:solidFill>
                  <a:schemeClr val="tx1"/>
                </a:solidFill>
              </a:ln>
              <a:latin typeface="Calibri"/>
              <a:cs typeface="+mn-cs"/>
            </a:endParaRPr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4735945" y="863673"/>
            <a:ext cx="0" cy="8572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n w="12700" cmpd="sng">
                <a:solidFill>
                  <a:srgbClr val="000000"/>
                </a:solidFill>
              </a:ln>
              <a:latin typeface="Calibri"/>
              <a:cs typeface="+mn-cs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002145" y="863673"/>
            <a:ext cx="1828800" cy="285750"/>
          </a:xfrm>
          <a:prstGeom prst="rect">
            <a:avLst/>
          </a:prstGeom>
          <a:solidFill>
            <a:srgbClr val="B2B2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640945" y="863673"/>
            <a:ext cx="1828800" cy="285750"/>
          </a:xfrm>
          <a:prstGeom prst="rect">
            <a:avLst/>
          </a:prstGeom>
          <a:solidFill>
            <a:srgbClr val="B2B2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119034" y="748460"/>
            <a:ext cx="7306225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>
            <a:lvl1pPr defTabSz="1030288"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030288"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030288"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030288"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030288"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Calibri"/>
                <a:cs typeface="+mn-cs"/>
              </a:rPr>
              <a:t>INDIRECT	     DIRECT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002145" y="1892373"/>
            <a:ext cx="7467600" cy="857250"/>
          </a:xfrm>
          <a:prstGeom prst="rect">
            <a:avLst/>
          </a:prstGeom>
          <a:solidFill>
            <a:srgbClr val="4D3DA4">
              <a:alpha val="40000"/>
            </a:srgbClr>
          </a:solidFill>
          <a:ln w="635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4735945" y="1892373"/>
            <a:ext cx="0" cy="8572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n w="12700" cmpd="sng">
                <a:solidFill>
                  <a:srgbClr val="000000"/>
                </a:solidFill>
              </a:ln>
              <a:latin typeface="Calibri"/>
              <a:cs typeface="+mn-cs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011026" y="1892373"/>
            <a:ext cx="1828800" cy="285750"/>
          </a:xfrm>
          <a:prstGeom prst="rect">
            <a:avLst/>
          </a:prstGeom>
          <a:solidFill>
            <a:srgbClr val="B2B2B2"/>
          </a:solidFill>
          <a:ln>
            <a:solidFill>
              <a:srgbClr val="000000"/>
            </a:solidFill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640945" y="1892373"/>
            <a:ext cx="1828800" cy="285750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033940" y="1770280"/>
            <a:ext cx="738243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>
            <a:lvl1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RESERVED	 OUTGOING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002145" y="2921073"/>
            <a:ext cx="7467600" cy="857250"/>
          </a:xfrm>
          <a:prstGeom prst="rect">
            <a:avLst/>
          </a:prstGeom>
          <a:solidFill>
            <a:srgbClr val="42A42F">
              <a:alpha val="52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4735945" y="2921073"/>
            <a:ext cx="0" cy="8572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n w="12700" cmpd="sng">
                <a:solidFill>
                  <a:srgbClr val="000000"/>
                </a:solidFill>
              </a:ln>
              <a:latin typeface="Calibri"/>
              <a:cs typeface="+mn-cs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02145" y="2921073"/>
            <a:ext cx="1828800" cy="285750"/>
          </a:xfrm>
          <a:prstGeom prst="rect">
            <a:avLst/>
          </a:prstGeom>
          <a:solidFill>
            <a:srgbClr val="B2B2B2"/>
          </a:solidFill>
          <a:ln>
            <a:solidFill>
              <a:srgbClr val="000000"/>
            </a:solidFill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6640945" y="2921073"/>
            <a:ext cx="1828800" cy="285750"/>
          </a:xfrm>
          <a:prstGeom prst="rect">
            <a:avLst/>
          </a:prstGeom>
          <a:solidFill>
            <a:srgbClr val="B2B2B2"/>
          </a:solidFill>
          <a:ln>
            <a:solidFill>
              <a:srgbClr val="000000"/>
            </a:solidFill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998550" y="2800752"/>
            <a:ext cx="738678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>
            <a:lvl1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030288"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URGENT	       STEADY</a:t>
            </a:r>
            <a:endParaRPr lang="en-US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1002145" y="3937563"/>
            <a:ext cx="7467600" cy="857250"/>
          </a:xfrm>
          <a:prstGeom prst="rect">
            <a:avLst/>
          </a:prstGeom>
          <a:solidFill>
            <a:srgbClr val="DD9B2D">
              <a:alpha val="49000"/>
            </a:srgb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 algn="ctr">
              <a:defRPr/>
            </a:pPr>
            <a:endParaRPr lang="en-US" sz="2400" dirty="0">
              <a:solidFill>
                <a:srgbClr val="CC6600"/>
              </a:solidFill>
              <a:latin typeface="Calibri"/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4735945" y="3949773"/>
            <a:ext cx="0" cy="8572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n w="12700" cmpd="sng">
                <a:solidFill>
                  <a:srgbClr val="000000"/>
                </a:solidFill>
              </a:ln>
              <a:latin typeface="Calibri"/>
              <a:cs typeface="+mn-cs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1002145" y="3949773"/>
            <a:ext cx="2667000" cy="285750"/>
          </a:xfrm>
          <a:prstGeom prst="rect">
            <a:avLst/>
          </a:prstGeom>
          <a:solidFill>
            <a:srgbClr val="B2B2B2"/>
          </a:solidFill>
          <a:ln>
            <a:solidFill>
              <a:srgbClr val="000000"/>
            </a:solidFill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6031345" y="3949773"/>
            <a:ext cx="2438400" cy="285750"/>
          </a:xfrm>
          <a:prstGeom prst="rect">
            <a:avLst/>
          </a:prstGeom>
          <a:solidFill>
            <a:srgbClr val="B2B2B2"/>
          </a:solidFill>
          <a:ln>
            <a:solidFill>
              <a:srgbClr val="000000"/>
            </a:solidFill>
          </a:ln>
          <a:effectLst/>
          <a:extLst/>
        </p:spPr>
        <p:txBody>
          <a:bodyPr wrap="none" lIns="91437" tIns="45718" rIns="91437" bIns="45718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937490" y="3818790"/>
            <a:ext cx="76200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>
            <a:lvl1pPr defTabSz="1030288"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030288"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030288"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030288"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030288"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5141913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UNSTRUCTURED		               PRECISE</a:t>
            </a:r>
            <a:endParaRPr lang="en-US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1154552" y="1173284"/>
            <a:ext cx="7315200" cy="5251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>
            <a:lvl1pPr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Calibri"/>
              </a:rPr>
              <a:t>avoid, give in</a:t>
            </a:r>
            <a:r>
              <a:rPr lang="en-US" dirty="0">
                <a:latin typeface="Calibri"/>
                <a:cs typeface="+mn-cs"/>
              </a:rPr>
              <a:t>	  </a:t>
            </a:r>
            <a:r>
              <a:rPr lang="en-US" sz="2800" dirty="0">
                <a:latin typeface="Calibri"/>
              </a:rPr>
              <a:t>argue, push back</a:t>
            </a:r>
            <a:endParaRPr lang="en-US" dirty="0">
              <a:latin typeface="Calibri"/>
              <a:cs typeface="+mn-cs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078345" y="2194743"/>
            <a:ext cx="7467600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>
            <a:lvl1pPr defTabSz="1030288"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030288"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030288"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030288"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030288"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37719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Calibri"/>
              </a:rPr>
              <a:t>withdraw, don’t talk	talk too much, oversell</a:t>
            </a:r>
            <a:endParaRPr lang="en-US" dirty="0">
              <a:latin typeface="Calibri"/>
              <a:cs typeface="+mn-cs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997532" y="3245864"/>
            <a:ext cx="7326743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>
            <a:lvl1pPr defTabSz="1030288"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030288"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030288"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030288"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030288"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05923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get impatient/impulsive	   delay too long, stall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1138658" y="4292949"/>
            <a:ext cx="7286603" cy="5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>
            <a:lvl1pPr defTabSz="1030288"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1030288"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1030288"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1030288"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1030288"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1030288" eaLnBrk="0" fontAlgn="base" hangingPunct="0">
              <a:spcBef>
                <a:spcPct val="0"/>
              </a:spcBef>
              <a:spcAft>
                <a:spcPct val="0"/>
              </a:spcAft>
              <a:tabLst>
                <a:tab pos="4344988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latin typeface="Calibri"/>
              </a:rPr>
              <a:t>drop details, bend rules        rules, perfectionistic</a:t>
            </a: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4541980" y="863673"/>
            <a:ext cx="381000" cy="28575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en-US" sz="2400" dirty="0">
                <a:ln w="12700" cmpd="sng"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A</a:t>
            </a: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541980" y="1892373"/>
            <a:ext cx="381000" cy="28575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en-US" sz="2400" dirty="0">
                <a:ln w="12700" cmpd="sng">
                  <a:solidFill>
                    <a:srgbClr val="000000"/>
                  </a:solidFill>
                </a:ln>
                <a:latin typeface="Calibri"/>
              </a:rPr>
              <a:t>B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541980" y="2921073"/>
            <a:ext cx="381000" cy="28575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en-US" sz="2400" dirty="0">
                <a:ln w="12700" cmpd="sng"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C</a:t>
            </a: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4541980" y="3949773"/>
            <a:ext cx="381000" cy="28575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7" tIns="45718" rIns="91437" bIns="45718" anchor="ctr"/>
          <a:lstStyle/>
          <a:p>
            <a:pPr algn="ctr">
              <a:defRPr/>
            </a:pPr>
            <a:r>
              <a:rPr lang="en-US" sz="2400" dirty="0">
                <a:ln w="12700" cmpd="sng"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D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863874" y="32680"/>
            <a:ext cx="7596909" cy="832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STRESS REACTIONS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38084" y="1148868"/>
            <a:ext cx="7552199" cy="28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3200" dirty="0">
                <a:latin typeface="Calibri"/>
                <a:cs typeface="Calibri"/>
              </a:rPr>
              <a:t>• Identify your profile</a:t>
            </a:r>
          </a:p>
          <a:p>
            <a:pPr>
              <a:lnSpc>
                <a:spcPct val="140000"/>
              </a:lnSpc>
              <a:defRPr/>
            </a:pPr>
            <a:r>
              <a:rPr lang="en-US" sz="3200" dirty="0">
                <a:latin typeface="Calibri"/>
                <a:cs typeface="Calibri"/>
              </a:rPr>
              <a:t>• Learn about personality strengths</a:t>
            </a:r>
          </a:p>
          <a:p>
            <a:pPr>
              <a:lnSpc>
                <a:spcPct val="140000"/>
              </a:lnSpc>
              <a:defRPr/>
            </a:pPr>
            <a:r>
              <a:rPr lang="en-US" sz="3200" dirty="0">
                <a:latin typeface="Calibri"/>
                <a:cs typeface="Calibri"/>
              </a:rPr>
              <a:t>• Understand stress reactions and triggers</a:t>
            </a:r>
          </a:p>
          <a:p>
            <a:pPr>
              <a:lnSpc>
                <a:spcPct val="140000"/>
              </a:lnSpc>
              <a:defRPr/>
            </a:pPr>
            <a:r>
              <a:rPr lang="en-US" sz="3200" dirty="0">
                <a:latin typeface="Calibri"/>
                <a:cs typeface="Calibri"/>
              </a:rPr>
              <a:t>• Identify </a:t>
            </a:r>
            <a:r>
              <a:rPr lang="ja-JP" altLang="en-US" sz="3200" dirty="0">
                <a:latin typeface="Calibri"/>
                <a:cs typeface="Calibri"/>
              </a:rPr>
              <a:t>“</a:t>
            </a:r>
            <a:r>
              <a:rPr lang="en-US" sz="3200" dirty="0">
                <a:latin typeface="Calibri"/>
                <a:cs typeface="Calibri"/>
              </a:rPr>
              <a:t>flexing</a:t>
            </a:r>
            <a:r>
              <a:rPr lang="ja-JP" altLang="en-US" sz="3200" dirty="0">
                <a:latin typeface="Calibri"/>
                <a:cs typeface="Calibri"/>
              </a:rPr>
              <a:t>”</a:t>
            </a:r>
            <a:r>
              <a:rPr lang="en-US" sz="3200" dirty="0">
                <a:latin typeface="Calibri"/>
                <a:cs typeface="Calibri"/>
              </a:rPr>
              <a:t> strategies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1101" y="302028"/>
            <a:ext cx="8809181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PROGRAM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5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 PS Profile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4"/>
          <a:stretch/>
        </p:blipFill>
        <p:spPr>
          <a:xfrm>
            <a:off x="431808" y="1906855"/>
            <a:ext cx="8260773" cy="2029927"/>
          </a:xfrm>
          <a:prstGeom prst="rect">
            <a:avLst/>
          </a:prstGeom>
        </p:spPr>
      </p:pic>
      <p:sp>
        <p:nvSpPr>
          <p:cNvPr id="4" name="Text Box 9" descr="Narrow horizontal"/>
          <p:cNvSpPr txBox="1">
            <a:spLocks noChangeArrowheads="1"/>
          </p:cNvSpPr>
          <p:nvPr/>
        </p:nvSpPr>
        <p:spPr bwMode="auto">
          <a:xfrm>
            <a:off x="589668" y="737912"/>
            <a:ext cx="7637577" cy="10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How might these traits get “overused” when the person is under stress</a:t>
            </a:r>
            <a:r>
              <a:rPr lang="en-US" sz="2400" dirty="0">
                <a:latin typeface="Calibri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668" y="183616"/>
            <a:ext cx="2301947" cy="45781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2400" dirty="0">
                <a:solidFill>
                  <a:srgbClr val="4975C6"/>
                </a:solidFill>
              </a:rPr>
              <a:t>Example 1: </a:t>
            </a:r>
          </a:p>
        </p:txBody>
      </p:sp>
    </p:spTree>
    <p:extLst>
      <p:ext uri="{BB962C8B-B14F-4D97-AF65-F5344CB8AC3E}">
        <p14:creationId xmlns:p14="http://schemas.microsoft.com/office/powerpoint/2010/main" val="871831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 descr="Narrow horizontal"/>
          <p:cNvSpPr txBox="1">
            <a:spLocks noChangeArrowheads="1"/>
          </p:cNvSpPr>
          <p:nvPr/>
        </p:nvSpPr>
        <p:spPr bwMode="auto">
          <a:xfrm>
            <a:off x="779068" y="682387"/>
            <a:ext cx="7637577" cy="10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How might these traits get “overused” when the person is under stress</a:t>
            </a:r>
            <a:r>
              <a:rPr lang="en-US" sz="2400" dirty="0">
                <a:latin typeface="Calibri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0407" y="217629"/>
            <a:ext cx="2301947" cy="45781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2400" dirty="0">
                <a:solidFill>
                  <a:srgbClr val="4975C6"/>
                </a:solidFill>
              </a:rPr>
              <a:t>Example 2: </a:t>
            </a:r>
          </a:p>
        </p:txBody>
      </p:sp>
      <p:pic>
        <p:nvPicPr>
          <p:cNvPr id="6" name="Picture 5" descr="Stess example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b="5057"/>
          <a:stretch/>
        </p:blipFill>
        <p:spPr>
          <a:xfrm>
            <a:off x="997392" y="1887092"/>
            <a:ext cx="6731922" cy="22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33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91724" y="446223"/>
            <a:ext cx="7596909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Moving Out of Strengths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42</a:t>
            </a:fld>
            <a:endParaRPr lang="en-US"/>
          </a:p>
        </p:txBody>
      </p:sp>
      <p:sp>
        <p:nvSpPr>
          <p:cNvPr id="14" name="Text Box 9" descr="Narrow horizontal"/>
          <p:cNvSpPr txBox="1">
            <a:spLocks noChangeArrowheads="1"/>
          </p:cNvSpPr>
          <p:nvPr/>
        </p:nvSpPr>
        <p:spPr bwMode="auto">
          <a:xfrm>
            <a:off x="697148" y="1769704"/>
            <a:ext cx="7989652" cy="10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A DIRECT person goes from candor and telling</a:t>
            </a:r>
          </a:p>
          <a:p>
            <a:pPr>
              <a:defRPr/>
            </a:pPr>
            <a:r>
              <a:rPr lang="en-US" sz="3200" dirty="0">
                <a:solidFill>
                  <a:srgbClr val="4975C6"/>
                </a:solidFill>
                <a:latin typeface="Calibri"/>
              </a:rPr>
              <a:t>					to yelling and demanding</a:t>
            </a:r>
            <a:endParaRPr lang="en-US" sz="2400" dirty="0">
              <a:solidFill>
                <a:srgbClr val="4975C6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156" y="1322296"/>
            <a:ext cx="2301947" cy="45781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2400" dirty="0">
                <a:solidFill>
                  <a:srgbClr val="4975C6"/>
                </a:solidFill>
              </a:rPr>
              <a:t>Examples: </a:t>
            </a:r>
          </a:p>
        </p:txBody>
      </p:sp>
      <p:sp>
        <p:nvSpPr>
          <p:cNvPr id="16" name="Text Box 9" descr="Narrow horizontal"/>
          <p:cNvSpPr txBox="1">
            <a:spLocks noChangeArrowheads="1"/>
          </p:cNvSpPr>
          <p:nvPr/>
        </p:nvSpPr>
        <p:spPr bwMode="auto">
          <a:xfrm>
            <a:off x="697148" y="2890217"/>
            <a:ext cx="7989652" cy="10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An URGENT person goes from fast action</a:t>
            </a:r>
          </a:p>
          <a:p>
            <a:pPr>
              <a:defRPr/>
            </a:pPr>
            <a:r>
              <a:rPr lang="en-US" sz="3200" dirty="0">
                <a:solidFill>
                  <a:srgbClr val="4975C6"/>
                </a:solidFill>
                <a:latin typeface="Calibri"/>
              </a:rPr>
              <a:t>					to impatience and irritation</a:t>
            </a:r>
            <a:endParaRPr lang="en-US" sz="2400" dirty="0">
              <a:solidFill>
                <a:srgbClr val="4975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761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 descr="Narrow horizontal"/>
          <p:cNvSpPr txBox="1">
            <a:spLocks noChangeArrowheads="1"/>
          </p:cNvSpPr>
          <p:nvPr/>
        </p:nvSpPr>
        <p:spPr bwMode="auto">
          <a:xfrm>
            <a:off x="863874" y="1418995"/>
            <a:ext cx="7969709" cy="243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dirty="0">
                <a:latin typeface="Calibri"/>
              </a:rPr>
              <a:t>Triggers are behaviors, gestures, or comments that trigger an extreme reaction in you and cause you to </a:t>
            </a:r>
            <a:r>
              <a:rPr lang="en-US" sz="3200" dirty="0">
                <a:solidFill>
                  <a:srgbClr val="4975C6"/>
                </a:solidFill>
                <a:latin typeface="Calibri"/>
              </a:rPr>
              <a:t>INSTANTLY </a:t>
            </a:r>
            <a:r>
              <a:rPr lang="en-US" sz="3200" dirty="0">
                <a:latin typeface="Calibri"/>
              </a:rPr>
              <a:t>shift away from your strengths.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63874" y="448178"/>
            <a:ext cx="7596909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TRIGGERS and HOT BUTTONS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70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05119" y="446223"/>
            <a:ext cx="7596909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Examples of Triggers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995900">
            <a:off x="328446" y="1812359"/>
            <a:ext cx="2722394" cy="65017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Impact"/>
                <a:cs typeface="Impact"/>
              </a:rPr>
              <a:t>rolling eyes</a:t>
            </a:r>
          </a:p>
        </p:txBody>
      </p:sp>
      <p:sp>
        <p:nvSpPr>
          <p:cNvPr id="7" name="TextBox 6"/>
          <p:cNvSpPr txBox="1"/>
          <p:nvPr/>
        </p:nvSpPr>
        <p:spPr>
          <a:xfrm rot="1310710">
            <a:off x="2864559" y="3837231"/>
            <a:ext cx="3663241" cy="717501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4100" dirty="0">
                <a:solidFill>
                  <a:srgbClr val="FF6600"/>
                </a:solidFill>
                <a:latin typeface="Adobe Caslon Pro Bold"/>
                <a:cs typeface="Adobe Caslon Pro Bold"/>
              </a:rPr>
              <a:t>walking away</a:t>
            </a:r>
          </a:p>
        </p:txBody>
      </p:sp>
      <p:sp>
        <p:nvSpPr>
          <p:cNvPr id="8" name="TextBox 7"/>
          <p:cNvSpPr txBox="1"/>
          <p:nvPr/>
        </p:nvSpPr>
        <p:spPr>
          <a:xfrm rot="328228">
            <a:off x="3505351" y="1646256"/>
            <a:ext cx="2829880" cy="65017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600" dirty="0">
                <a:solidFill>
                  <a:srgbClr val="3366FF"/>
                </a:solidFill>
                <a:latin typeface="Bernard MT Condensed"/>
                <a:cs typeface="Bernard MT Condensed"/>
              </a:rPr>
              <a:t>loud voice</a:t>
            </a:r>
          </a:p>
        </p:txBody>
      </p:sp>
      <p:sp>
        <p:nvSpPr>
          <p:cNvPr id="9" name="TextBox 8"/>
          <p:cNvSpPr txBox="1"/>
          <p:nvPr/>
        </p:nvSpPr>
        <p:spPr>
          <a:xfrm rot="328228">
            <a:off x="834025" y="3435465"/>
            <a:ext cx="2481418" cy="107336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200" dirty="0">
                <a:solidFill>
                  <a:srgbClr val="731C9F"/>
                </a:solidFill>
                <a:latin typeface="Arial Black"/>
                <a:cs typeface="Arial Black"/>
              </a:rPr>
              <a:t>no eye contact</a:t>
            </a:r>
          </a:p>
        </p:txBody>
      </p:sp>
      <p:sp>
        <p:nvSpPr>
          <p:cNvPr id="10" name="TextBox 9"/>
          <p:cNvSpPr txBox="1"/>
          <p:nvPr/>
        </p:nvSpPr>
        <p:spPr>
          <a:xfrm rot="21118517">
            <a:off x="5899728" y="3911924"/>
            <a:ext cx="3201951" cy="8329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ndale Mono"/>
                <a:cs typeface="Andale Mono"/>
              </a:rPr>
              <a:t>smirking</a:t>
            </a:r>
          </a:p>
        </p:txBody>
      </p:sp>
      <p:sp>
        <p:nvSpPr>
          <p:cNvPr id="11" name="TextBox 10"/>
          <p:cNvSpPr txBox="1"/>
          <p:nvPr/>
        </p:nvSpPr>
        <p:spPr>
          <a:xfrm rot="20635539">
            <a:off x="5105592" y="2686084"/>
            <a:ext cx="2062002" cy="120801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600" dirty="0">
                <a:solidFill>
                  <a:srgbClr val="C49009"/>
                </a:solidFill>
                <a:latin typeface="Avenir Black Oblique"/>
                <a:cs typeface="Avenir Black Oblique"/>
              </a:rPr>
              <a:t>finger pointing</a:t>
            </a:r>
          </a:p>
        </p:txBody>
      </p:sp>
      <p:sp>
        <p:nvSpPr>
          <p:cNvPr id="12" name="TextBox 11"/>
          <p:cNvSpPr txBox="1"/>
          <p:nvPr/>
        </p:nvSpPr>
        <p:spPr>
          <a:xfrm rot="20554264">
            <a:off x="6237650" y="1232165"/>
            <a:ext cx="2625847" cy="107336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halkduster"/>
                <a:cs typeface="Chalkduster"/>
              </a:rPr>
              <a:t>silent 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halkduster"/>
                <a:cs typeface="Chalkduster"/>
              </a:rPr>
              <a:t>treatment</a:t>
            </a:r>
          </a:p>
        </p:txBody>
      </p:sp>
      <p:sp>
        <p:nvSpPr>
          <p:cNvPr id="13" name="TextBox 12"/>
          <p:cNvSpPr txBox="1"/>
          <p:nvPr/>
        </p:nvSpPr>
        <p:spPr>
          <a:xfrm rot="19995900">
            <a:off x="2073207" y="2071977"/>
            <a:ext cx="2258354" cy="120801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merican Typewriter"/>
                <a:cs typeface="American Typewriter"/>
              </a:rPr>
              <a:t>staring glaring</a:t>
            </a:r>
          </a:p>
        </p:txBody>
      </p:sp>
    </p:spTree>
    <p:extLst>
      <p:ext uri="{BB962C8B-B14F-4D97-AF65-F5344CB8AC3E}">
        <p14:creationId xmlns:p14="http://schemas.microsoft.com/office/powerpoint/2010/main" val="3600689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 descr="Change Cycle.tiff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5" r="4251" b="3689"/>
          <a:stretch/>
        </p:blipFill>
        <p:spPr>
          <a:xfrm>
            <a:off x="5914632" y="763273"/>
            <a:ext cx="2359282" cy="2508739"/>
          </a:xfrm>
          <a:prstGeom prst="rect">
            <a:avLst/>
          </a:prstGeom>
        </p:spPr>
      </p:pic>
      <p:sp>
        <p:nvSpPr>
          <p:cNvPr id="4" name="Text Box 9" descr="Narrow horizontal"/>
          <p:cNvSpPr txBox="1">
            <a:spLocks noChangeArrowheads="1"/>
          </p:cNvSpPr>
          <p:nvPr/>
        </p:nvSpPr>
        <p:spPr bwMode="auto">
          <a:xfrm>
            <a:off x="677012" y="1129941"/>
            <a:ext cx="6115439" cy="10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1) AWARENESS  </a:t>
            </a:r>
          </a:p>
          <a:p>
            <a:pPr>
              <a:defRPr/>
            </a:pPr>
            <a:r>
              <a:rPr lang="en-US" sz="3200" dirty="0">
                <a:latin typeface="Calibri"/>
              </a:rPr>
              <a:t>			spot your triggers</a:t>
            </a:r>
            <a:endParaRPr lang="en-US" sz="2400" dirty="0">
              <a:latin typeface="Calibri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77012" y="260119"/>
            <a:ext cx="7596909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CHANGE CYCLE</a:t>
            </a:r>
          </a:p>
        </p:txBody>
      </p:sp>
      <p:sp>
        <p:nvSpPr>
          <p:cNvPr id="6" name="Text Box 9" descr="Narrow horizontal"/>
          <p:cNvSpPr txBox="1">
            <a:spLocks noChangeArrowheads="1"/>
          </p:cNvSpPr>
          <p:nvPr/>
        </p:nvSpPr>
        <p:spPr bwMode="auto">
          <a:xfrm>
            <a:off x="677005" y="3439581"/>
            <a:ext cx="6255608" cy="10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3) ACTION </a:t>
            </a:r>
          </a:p>
          <a:p>
            <a:pPr>
              <a:defRPr/>
            </a:pPr>
            <a:r>
              <a:rPr lang="en-US" sz="3200" dirty="0">
                <a:latin typeface="Calibri"/>
              </a:rPr>
              <a:t>		create a new thought pattern</a:t>
            </a:r>
            <a:endParaRPr lang="en-US" sz="2400" dirty="0">
              <a:latin typeface="Calibri"/>
            </a:endParaRPr>
          </a:p>
        </p:txBody>
      </p:sp>
      <p:sp>
        <p:nvSpPr>
          <p:cNvPr id="7" name="Text Box 9" descr="Narrow horizontal"/>
          <p:cNvSpPr txBox="1">
            <a:spLocks noChangeArrowheads="1"/>
          </p:cNvSpPr>
          <p:nvPr/>
        </p:nvSpPr>
        <p:spPr bwMode="auto">
          <a:xfrm>
            <a:off x="677011" y="2340658"/>
            <a:ext cx="4761331" cy="107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2) UNDERSTANDING  </a:t>
            </a:r>
          </a:p>
          <a:p>
            <a:pPr>
              <a:defRPr/>
            </a:pPr>
            <a:r>
              <a:rPr lang="en-US" sz="3200" dirty="0">
                <a:latin typeface="Calibri"/>
              </a:rPr>
              <a:t>			identify the source</a:t>
            </a:r>
            <a:endParaRPr lang="en-US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682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5" y="1003402"/>
            <a:ext cx="3126854" cy="40465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743" y="-43542"/>
            <a:ext cx="6973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Flex to communicate better with </a:t>
            </a:r>
            <a:r>
              <a:rPr lang="en-US" sz="3200"/>
              <a:t>people having opposite styles.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66" y="1018888"/>
            <a:ext cx="3096720" cy="4007520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865084" y="979713"/>
            <a:ext cx="6212115" cy="407851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7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 descr="Narrow horizontal"/>
          <p:cNvSpPr txBox="1">
            <a:spLocks noChangeArrowheads="1"/>
          </p:cNvSpPr>
          <p:nvPr/>
        </p:nvSpPr>
        <p:spPr bwMode="auto">
          <a:xfrm>
            <a:off x="863874" y="1368916"/>
            <a:ext cx="7969709" cy="205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The goal is to temporarily change your style to communicate differently with various people.</a:t>
            </a:r>
          </a:p>
          <a:p>
            <a:pPr>
              <a:defRPr/>
            </a:pPr>
            <a:endParaRPr lang="en-US" sz="3200" dirty="0">
              <a:latin typeface="Calibri"/>
            </a:endParaRPr>
          </a:p>
          <a:p>
            <a:pPr>
              <a:defRPr/>
            </a:pPr>
            <a:r>
              <a:rPr lang="en-US" sz="3200" dirty="0">
                <a:latin typeface="Calibri"/>
              </a:rPr>
              <a:t>Then, move back to your preferred style.</a:t>
            </a:r>
            <a:endParaRPr lang="en-US" sz="2400" dirty="0">
              <a:latin typeface="Calibri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63874" y="448178"/>
            <a:ext cx="7596909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FLEXING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9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48416" y="1384835"/>
            <a:ext cx="7688274" cy="10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Misunderstandings and conflicts arise not over </a:t>
            </a:r>
            <a:r>
              <a:rPr lang="en-US" sz="3200" i="1" dirty="0">
                <a:solidFill>
                  <a:srgbClr val="4975C6"/>
                </a:solidFill>
                <a:latin typeface="Calibri"/>
                <a:cs typeface="Calibri"/>
              </a:rPr>
              <a:t>what</a:t>
            </a:r>
            <a:r>
              <a:rPr lang="en-US" sz="3200" dirty="0">
                <a:solidFill>
                  <a:srgbClr val="4975C6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is said, but </a:t>
            </a:r>
            <a:r>
              <a:rPr lang="en-US" sz="3200" i="1" dirty="0">
                <a:solidFill>
                  <a:srgbClr val="4975C6"/>
                </a:solidFill>
                <a:latin typeface="Calibri"/>
                <a:cs typeface="Calibri"/>
              </a:rPr>
              <a:t>how</a:t>
            </a:r>
            <a:r>
              <a:rPr lang="en-US" sz="3200" dirty="0">
                <a:solidFill>
                  <a:srgbClr val="4975C6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it is said.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4852" y="210218"/>
            <a:ext cx="6797089" cy="832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4800" cap="all" dirty="0">
                <a:solidFill>
                  <a:srgbClr val="4975C6"/>
                </a:solidFill>
                <a:latin typeface="Calibri"/>
                <a:cs typeface="Calibri"/>
              </a:rPr>
              <a:t>Flexing Opposite Styles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8416" y="2717045"/>
            <a:ext cx="7543800" cy="10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Flex to communicate with others in the manner they are most receptive to.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78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 descr="Narrow horizontal"/>
          <p:cNvSpPr txBox="1">
            <a:spLocks noChangeArrowheads="1"/>
          </p:cNvSpPr>
          <p:nvPr/>
        </p:nvSpPr>
        <p:spPr bwMode="auto">
          <a:xfrm>
            <a:off x="628152" y="262242"/>
            <a:ext cx="8170430" cy="12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dirty="0">
                <a:latin typeface="Calibri"/>
              </a:rPr>
              <a:t>Opposite traits may complement. </a:t>
            </a:r>
            <a:r>
              <a:rPr lang="en-US" sz="3200" dirty="0">
                <a:solidFill>
                  <a:srgbClr val="4975C6"/>
                </a:solidFill>
                <a:latin typeface="Calibri"/>
              </a:rPr>
              <a:t>(1+1&gt;2)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latin typeface="Calibri"/>
              </a:rPr>
              <a:t>Opposite traits may conflict. </a:t>
            </a:r>
            <a:r>
              <a:rPr lang="en-US" sz="3200" dirty="0">
                <a:solidFill>
                  <a:srgbClr val="4975C6"/>
                </a:solidFill>
              </a:rPr>
              <a:t>(1+1&lt;1)</a:t>
            </a:r>
            <a:endParaRPr lang="en-US" sz="2400" dirty="0">
              <a:solidFill>
                <a:srgbClr val="4975C6"/>
              </a:solidFill>
              <a:latin typeface="Calibri"/>
            </a:endParaRPr>
          </a:p>
        </p:txBody>
      </p:sp>
      <p:pic>
        <p:nvPicPr>
          <p:cNvPr id="4" name="Picture 3" descr="WS PS Profile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4"/>
          <a:stretch/>
        </p:blipFill>
        <p:spPr>
          <a:xfrm>
            <a:off x="102951" y="2361838"/>
            <a:ext cx="5048250" cy="1240515"/>
          </a:xfrm>
          <a:prstGeom prst="rect">
            <a:avLst/>
          </a:prstGeom>
        </p:spPr>
      </p:pic>
      <p:pic>
        <p:nvPicPr>
          <p:cNvPr id="5" name="Picture 4" descr="Preacher Pusher profi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32" y="2271128"/>
            <a:ext cx="4560669" cy="1473052"/>
          </a:xfrm>
          <a:prstGeom prst="rect">
            <a:avLst/>
          </a:prstGeom>
        </p:spPr>
      </p:pic>
      <p:sp>
        <p:nvSpPr>
          <p:cNvPr id="6" name="Text Box 9" descr="Narrow horizontal"/>
          <p:cNvSpPr txBox="1">
            <a:spLocks noChangeArrowheads="1"/>
          </p:cNvSpPr>
          <p:nvPr/>
        </p:nvSpPr>
        <p:spPr bwMode="auto">
          <a:xfrm>
            <a:off x="1516439" y="1712314"/>
            <a:ext cx="1973925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731C9F"/>
                </a:solidFill>
                <a:latin typeface="Calibri"/>
              </a:rPr>
              <a:t>Person A</a:t>
            </a:r>
            <a:endParaRPr lang="en-US" sz="2400" dirty="0">
              <a:solidFill>
                <a:srgbClr val="731C9F"/>
              </a:solidFill>
              <a:latin typeface="Calibri"/>
            </a:endParaRPr>
          </a:p>
        </p:txBody>
      </p:sp>
      <p:sp>
        <p:nvSpPr>
          <p:cNvPr id="7" name="Text Box 9" descr="Narrow horizontal"/>
          <p:cNvSpPr txBox="1">
            <a:spLocks noChangeArrowheads="1"/>
          </p:cNvSpPr>
          <p:nvPr/>
        </p:nvSpPr>
        <p:spPr bwMode="auto">
          <a:xfrm>
            <a:off x="5939584" y="1712314"/>
            <a:ext cx="1973925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731C9F"/>
                </a:solidFill>
                <a:latin typeface="Calibri"/>
              </a:rPr>
              <a:t>Person B</a:t>
            </a:r>
            <a:endParaRPr lang="en-US" sz="2400" dirty="0">
              <a:solidFill>
                <a:srgbClr val="731C9F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2758" y="1085635"/>
            <a:ext cx="7001038" cy="135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3" tIns="44448" rIns="90483" bIns="44448">
            <a:spAutoFit/>
          </a:bodyPr>
          <a:lstStyle/>
          <a:p>
            <a:pPr marL="398448" indent="-398448">
              <a:lnSpc>
                <a:spcPts val="3500"/>
              </a:lnSpc>
              <a:defRPr/>
            </a:pPr>
            <a:r>
              <a:rPr lang="en-US" sz="2800" dirty="0">
                <a:solidFill>
                  <a:srgbClr val="4975C6"/>
                </a:solidFill>
                <a:latin typeface="Calibri"/>
                <a:cs typeface="Calibri"/>
              </a:rPr>
              <a:t>Two profiles:  </a:t>
            </a:r>
            <a:r>
              <a:rPr lang="en-US" sz="2800" dirty="0">
                <a:latin typeface="Calibri"/>
                <a:cs typeface="Calibri"/>
              </a:rPr>
              <a:t>Work and Personal</a:t>
            </a:r>
          </a:p>
          <a:p>
            <a:pPr marL="398448" indent="-398448">
              <a:lnSpc>
                <a:spcPts val="3500"/>
              </a:lnSpc>
              <a:defRPr/>
            </a:pPr>
            <a:r>
              <a:rPr lang="en-US" sz="2400" dirty="0">
                <a:latin typeface="Calibri"/>
                <a:cs typeface="Calibri"/>
              </a:rPr>
              <a:t> — behavior may change from one setting to another</a:t>
            </a:r>
          </a:p>
          <a:p>
            <a:pPr marL="398448" indent="-398448" algn="ctr">
              <a:defRPr/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12759" y="2256316"/>
            <a:ext cx="5825304" cy="97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sz="2800" dirty="0">
                <a:solidFill>
                  <a:srgbClr val="4975C6"/>
                </a:solidFill>
                <a:latin typeface="Calibri"/>
                <a:cs typeface="Calibri"/>
              </a:rPr>
              <a:t>Positive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ts val="3500"/>
              </a:lnSpc>
              <a:defRPr/>
            </a:pPr>
            <a:r>
              <a:rPr lang="en-US" sz="2400" dirty="0">
                <a:latin typeface="Calibri"/>
                <a:cs typeface="Calibri"/>
              </a:rPr>
              <a:t> —emphasizes strengths, positive psychology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12758" y="3373961"/>
            <a:ext cx="7035800" cy="175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3" tIns="44448" rIns="90483" bIns="44448">
            <a:spAutoFit/>
          </a:bodyPr>
          <a:lstStyle/>
          <a:p>
            <a:pPr marL="349236" indent="-336536">
              <a:lnSpc>
                <a:spcPts val="3500"/>
              </a:lnSpc>
              <a:defRPr/>
            </a:pPr>
            <a:r>
              <a:rPr lang="en-US" sz="2800" dirty="0">
                <a:solidFill>
                  <a:srgbClr val="4975C6"/>
                </a:solidFill>
                <a:latin typeface="Calibri"/>
                <a:cs typeface="Calibri"/>
              </a:rPr>
              <a:t>Research based</a:t>
            </a:r>
            <a:endParaRPr lang="en-US" sz="2400" dirty="0">
              <a:solidFill>
                <a:srgbClr val="4975C6"/>
              </a:solidFill>
              <a:latin typeface="Calibri"/>
              <a:cs typeface="Calibri"/>
            </a:endParaRPr>
          </a:p>
          <a:p>
            <a:pPr marL="349236" indent="-336536">
              <a:lnSpc>
                <a:spcPts val="3300"/>
              </a:lnSpc>
              <a:defRPr/>
            </a:pPr>
            <a:r>
              <a:rPr lang="en-US" sz="2400" dirty="0">
                <a:latin typeface="Calibri"/>
                <a:cs typeface="Calibri"/>
              </a:rPr>
              <a:t> —your results are based on normative data and 30+ years of research</a:t>
            </a:r>
          </a:p>
          <a:p>
            <a:pPr marL="349236" indent="-336536">
              <a:defRPr/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03812" y="274233"/>
            <a:ext cx="8078238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ABOUT the INSIGHT Inventory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27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5" y="1003402"/>
            <a:ext cx="3126853" cy="40465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743" y="-43542"/>
            <a:ext cx="6973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Flex to communicate better with people having similar styles.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66" y="1018888"/>
            <a:ext cx="3096720" cy="4007520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865084" y="979713"/>
            <a:ext cx="6212115" cy="407851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65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656" y="170923"/>
            <a:ext cx="8225054" cy="832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Flexing with Similar Styles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01006" y="2709303"/>
            <a:ext cx="8486301" cy="10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Problems arise when they both overuse the same traits and draw out each other’s </a:t>
            </a:r>
            <a:r>
              <a:rPr lang="en-US" sz="3200" dirty="0">
                <a:solidFill>
                  <a:srgbClr val="4975C6"/>
                </a:solidFill>
                <a:latin typeface="Calibri"/>
                <a:cs typeface="Calibri"/>
              </a:rPr>
              <a:t>weaknesses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0999" y="1473389"/>
            <a:ext cx="8107841" cy="10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marL="0" lvl="4">
              <a:lnSpc>
                <a:spcPts val="3600"/>
              </a:lnSpc>
              <a:defRPr/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Similar styles usually get along great initially; </a:t>
            </a:r>
            <a:r>
              <a:rPr lang="en-US" sz="3200" dirty="0">
                <a:solidFill>
                  <a:srgbClr val="4975C6"/>
                </a:solidFill>
                <a:cs typeface="Calibri"/>
              </a:rPr>
              <a:t>they walk and talk alike. </a:t>
            </a:r>
          </a:p>
        </p:txBody>
      </p:sp>
    </p:spTree>
    <p:extLst>
      <p:ext uri="{BB962C8B-B14F-4D97-AF65-F5344CB8AC3E}">
        <p14:creationId xmlns:p14="http://schemas.microsoft.com/office/powerpoint/2010/main" val="2820232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acher Pusher profi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" y="2271128"/>
            <a:ext cx="4560669" cy="1473052"/>
          </a:xfrm>
          <a:prstGeom prst="rect">
            <a:avLst/>
          </a:prstGeom>
        </p:spPr>
      </p:pic>
      <p:sp>
        <p:nvSpPr>
          <p:cNvPr id="4" name="Text Box 9" descr="Narrow horizontal"/>
          <p:cNvSpPr txBox="1">
            <a:spLocks noChangeArrowheads="1"/>
          </p:cNvSpPr>
          <p:nvPr/>
        </p:nvSpPr>
        <p:spPr bwMode="auto">
          <a:xfrm>
            <a:off x="1392924" y="1775035"/>
            <a:ext cx="1973925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3200" dirty="0">
                <a:latin typeface="Calibri"/>
              </a:rPr>
              <a:t>Person C</a:t>
            </a:r>
            <a:endParaRPr lang="en-US" sz="2400" dirty="0">
              <a:latin typeface="Calibri"/>
            </a:endParaRPr>
          </a:p>
        </p:txBody>
      </p:sp>
      <p:pic>
        <p:nvPicPr>
          <p:cNvPr id="5" name="Picture 4" descr="Preacher Pusher profi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4" y="2271128"/>
            <a:ext cx="4515309" cy="1473052"/>
          </a:xfrm>
          <a:prstGeom prst="rect">
            <a:avLst/>
          </a:prstGeom>
        </p:spPr>
      </p:pic>
      <p:sp>
        <p:nvSpPr>
          <p:cNvPr id="6" name="Text Box 9" descr="Narrow horizontal"/>
          <p:cNvSpPr txBox="1">
            <a:spLocks noChangeArrowheads="1"/>
          </p:cNvSpPr>
          <p:nvPr/>
        </p:nvSpPr>
        <p:spPr bwMode="auto">
          <a:xfrm>
            <a:off x="5969267" y="1775035"/>
            <a:ext cx="1973925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3200" dirty="0">
                <a:latin typeface="Calibri"/>
              </a:rPr>
              <a:t>Person D</a:t>
            </a:r>
            <a:endParaRPr lang="en-US" sz="2400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52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4622" y="144186"/>
            <a:ext cx="8578966" cy="15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 anchor="ctr"/>
          <a:lstStyle/>
          <a:p>
            <a:pPr>
              <a:lnSpc>
                <a:spcPct val="120000"/>
              </a:lnSpc>
              <a:defRPr/>
            </a:pPr>
            <a:r>
              <a:rPr lang="en-US" sz="4100" dirty="0">
                <a:solidFill>
                  <a:srgbClr val="000000"/>
                </a:solidFill>
                <a:latin typeface="Calibri"/>
              </a:rPr>
              <a:t>Similar styles initially get along great.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4975C6"/>
                </a:solidFill>
                <a:latin typeface="Calibri"/>
              </a:rPr>
              <a:t>Example 1: What problems might these two have?</a:t>
            </a:r>
            <a:endParaRPr lang="en-US" sz="2800" dirty="0">
              <a:solidFill>
                <a:srgbClr val="4975C6"/>
              </a:solidFill>
              <a:latin typeface="Eras Ult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59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4622" y="144186"/>
            <a:ext cx="8354314" cy="15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 anchor="ctr"/>
          <a:lstStyle/>
          <a:p>
            <a:pPr>
              <a:lnSpc>
                <a:spcPct val="120000"/>
              </a:lnSpc>
              <a:defRPr/>
            </a:pPr>
            <a:r>
              <a:rPr lang="en-US" sz="4100" dirty="0">
                <a:solidFill>
                  <a:srgbClr val="000000"/>
                </a:solidFill>
                <a:latin typeface="Calibri"/>
              </a:rPr>
              <a:t>Similar styles initially get along great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008000"/>
                </a:solidFill>
                <a:latin typeface="Calibri"/>
              </a:rPr>
              <a:t>Example 2: What problems might these two have?</a:t>
            </a:r>
            <a:endParaRPr lang="en-US" sz="2800" dirty="0">
              <a:solidFill>
                <a:srgbClr val="008000"/>
              </a:solidFill>
              <a:latin typeface="Eras Ultra" charset="0"/>
            </a:endParaRPr>
          </a:p>
        </p:txBody>
      </p:sp>
      <p:sp>
        <p:nvSpPr>
          <p:cNvPr id="4" name="Text Box 9" descr="Narrow horizontal"/>
          <p:cNvSpPr txBox="1">
            <a:spLocks noChangeArrowheads="1"/>
          </p:cNvSpPr>
          <p:nvPr/>
        </p:nvSpPr>
        <p:spPr bwMode="auto">
          <a:xfrm>
            <a:off x="1675724" y="1783265"/>
            <a:ext cx="1973925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Person E</a:t>
            </a:r>
            <a:endParaRPr lang="en-US" sz="2400" dirty="0">
              <a:latin typeface="Calibri"/>
            </a:endParaRPr>
          </a:p>
        </p:txBody>
      </p:sp>
      <p:sp>
        <p:nvSpPr>
          <p:cNvPr id="6" name="Text Box 9" descr="Narrow horizontal"/>
          <p:cNvSpPr txBox="1">
            <a:spLocks noChangeArrowheads="1"/>
          </p:cNvSpPr>
          <p:nvPr/>
        </p:nvSpPr>
        <p:spPr bwMode="auto">
          <a:xfrm>
            <a:off x="6054959" y="1775035"/>
            <a:ext cx="1973925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pattFill prst="narHorz">
                  <a:fgClr>
                    <a:schemeClr val="bg2"/>
                  </a:fgClr>
                  <a:bgClr>
                    <a:srgbClr val="FFFFFF"/>
                  </a:bgClr>
                </a:patt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Person F</a:t>
            </a:r>
            <a:endParaRPr lang="en-US" sz="2400" dirty="0">
              <a:latin typeface="Calibri"/>
            </a:endParaRPr>
          </a:p>
        </p:txBody>
      </p:sp>
      <p:pic>
        <p:nvPicPr>
          <p:cNvPr id="8" name="Picture 7" descr="WS PS Profile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4" r="9968"/>
          <a:stretch/>
        </p:blipFill>
        <p:spPr>
          <a:xfrm>
            <a:off x="4558534" y="2361838"/>
            <a:ext cx="4545054" cy="1240515"/>
          </a:xfrm>
          <a:prstGeom prst="rect">
            <a:avLst/>
          </a:prstGeom>
        </p:spPr>
      </p:pic>
      <p:pic>
        <p:nvPicPr>
          <p:cNvPr id="9" name="Picture 8" descr="WS PS Profile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4" r="11740"/>
          <a:stretch/>
        </p:blipFill>
        <p:spPr>
          <a:xfrm>
            <a:off x="102959" y="2361838"/>
            <a:ext cx="4455583" cy="12405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07016" y="129882"/>
            <a:ext cx="7823760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Communication Strategies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381" y="960879"/>
            <a:ext cx="1540653" cy="457814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Example 1: 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544682" y="1425573"/>
            <a:ext cx="8599318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What strategies might work best with this person?</a:t>
            </a:r>
            <a:endParaRPr lang="en-US" sz="2000" dirty="0">
              <a:latin typeface="Calibri"/>
            </a:endParaRPr>
          </a:p>
        </p:txBody>
      </p:sp>
      <p:pic>
        <p:nvPicPr>
          <p:cNvPr id="11" name="Picture 10" descr="Communicate ex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64" y="2111431"/>
            <a:ext cx="640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20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/>
          <p:cNvSpPr txBox="1">
            <a:spLocks noChangeArrowheads="1"/>
          </p:cNvSpPr>
          <p:nvPr/>
        </p:nvSpPr>
        <p:spPr bwMode="auto">
          <a:xfrm>
            <a:off x="438374" y="1427418"/>
            <a:ext cx="8599318" cy="5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Calibri"/>
              </a:rPr>
              <a:t>What strategies might work best with this person?</a:t>
            </a:r>
            <a:endParaRPr lang="en-US" sz="2000" dirty="0">
              <a:latin typeface="Calibri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07016" y="129882"/>
            <a:ext cx="7823760" cy="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Communication Strategies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381" y="960879"/>
            <a:ext cx="1540653" cy="457814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Example 2: </a:t>
            </a:r>
          </a:p>
        </p:txBody>
      </p:sp>
      <p:pic>
        <p:nvPicPr>
          <p:cNvPr id="4" name="Picture 3" descr="Communicate ex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3" y="2136735"/>
            <a:ext cx="640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2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4" cy="452361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194" y="327547"/>
            <a:ext cx="403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975C6"/>
                </a:solidFill>
              </a:rPr>
              <a:t>OPTIONAL ACTIVITY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377" y="1187355"/>
            <a:ext cx="397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Work better with your leader </a:t>
            </a:r>
            <a:r>
              <a:rPr lang="en-US" sz="3200"/>
              <a:t>or another </a:t>
            </a:r>
            <a:r>
              <a:rPr lang="en-US" sz="3200" dirty="0"/>
              <a:t>team member.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57" y="4762086"/>
            <a:ext cx="421822" cy="2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57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260099" y="192313"/>
            <a:ext cx="9404099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2C3695"/>
                </a:solidFill>
                <a:latin typeface="Calibri"/>
                <a:cs typeface="Calibri"/>
              </a:rPr>
              <a:t>Working better with your team leader.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5076" y="1269834"/>
            <a:ext cx="7651724" cy="30331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4400" baseline="30000" dirty="0">
                <a:solidFill>
                  <a:schemeClr val="tx1"/>
                </a:solidFill>
              </a:rPr>
              <a:t>Leaders can’t read your mind. Tell them what works best for you.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endParaRPr lang="en-US" sz="4400" baseline="300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4400" baseline="30000" dirty="0">
                <a:solidFill>
                  <a:schemeClr val="tx1"/>
                </a:solidFill>
              </a:rPr>
              <a:t>Leaders have their own pressures … don’t take them personally.</a:t>
            </a: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endParaRPr lang="en-US" sz="4400" baseline="30000" dirty="0">
              <a:solidFill>
                <a:schemeClr val="tx1"/>
              </a:solidFill>
            </a:endParaRPr>
          </a:p>
          <a:p>
            <a:pPr marL="571500" indent="-571500">
              <a:lnSpc>
                <a:spcPct val="90000"/>
              </a:lnSpc>
              <a:buFont typeface="Arial"/>
              <a:buChar char="•"/>
            </a:pPr>
            <a:r>
              <a:rPr lang="en-US" sz="4400" baseline="30000" dirty="0">
                <a:solidFill>
                  <a:schemeClr val="tx1"/>
                </a:solidFill>
              </a:rPr>
              <a:t>It’s up to you to learn to work with them.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57" y="4762086"/>
            <a:ext cx="421822" cy="2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1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58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83392" y="0"/>
            <a:ext cx="6881196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2C3695"/>
                </a:solidFill>
                <a:latin typeface="Calibri"/>
                <a:cs typeface="Calibri"/>
              </a:rPr>
              <a:t>Chart Your Leader’s </a:t>
            </a:r>
            <a:r>
              <a:rPr lang="en-US" sz="4000">
                <a:solidFill>
                  <a:srgbClr val="2C3695"/>
                </a:solidFill>
                <a:latin typeface="Calibri"/>
                <a:cs typeface="Calibri"/>
              </a:rPr>
              <a:t>or other Team Member’s </a:t>
            </a:r>
            <a:r>
              <a:rPr lang="en-US" sz="4000" dirty="0">
                <a:solidFill>
                  <a:srgbClr val="2C3695"/>
                </a:solidFill>
                <a:latin typeface="Calibri"/>
                <a:cs typeface="Calibri"/>
              </a:rPr>
              <a:t>Work Style.</a:t>
            </a:r>
          </a:p>
        </p:txBody>
      </p:sp>
      <p:pic>
        <p:nvPicPr>
          <p:cNvPr id="8" name="Picture 7" descr="Profile Chart w points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1" y="1502838"/>
            <a:ext cx="8371840" cy="2622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57" y="4762086"/>
            <a:ext cx="421822" cy="2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4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5682" y="2713559"/>
            <a:ext cx="2133600" cy="273844"/>
          </a:xfrm>
        </p:spPr>
        <p:txBody>
          <a:bodyPr/>
          <a:lstStyle/>
          <a:p>
            <a:fld id="{0EAF2B0C-0395-5C42-AF95-BBC8C70615EC}" type="slidenum">
              <a:rPr lang="en-US" smtClean="0"/>
              <a:t>59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defPPr>
              <a:defRPr lang="en-US"/>
            </a:defPPr>
            <a:lvl1pPr marL="0" algn="r" defTabSz="45718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" name="Picture 3" descr="Leader profile p12.tif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1" y="781990"/>
            <a:ext cx="8383917" cy="318085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5501" y="48521"/>
            <a:ext cx="768822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2C3695"/>
                </a:solidFill>
                <a:latin typeface="Calibri"/>
                <a:cs typeface="Calibri"/>
              </a:rPr>
              <a:t>Create a cluster chart on the leader.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28944" y="3991196"/>
            <a:ext cx="751688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Each member may see the leader differently.</a:t>
            </a:r>
            <a:endParaRPr lang="en-US" sz="2800" dirty="0">
              <a:solidFill>
                <a:srgbClr val="2C3695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7718" y="1423071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1300" y="1410742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411" y="1398413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6046" y="1435400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0157" y="1447729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1539" y="1977875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6484" y="2002533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3759" y="1953217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7628" y="2064178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145" y="2076507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9982" y="2705286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894" y="2631312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6642" y="2717615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6880" y="2705286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4155" y="2705286"/>
            <a:ext cx="678133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60401" y="3161458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6137" y="3173787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4203" y="3198445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9831" y="3001181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5452" y="3107422"/>
            <a:ext cx="53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Arial"/>
                <a:ea typeface="Wingdings"/>
                <a:cs typeface="Arial"/>
                <a:sym typeface="Wingdings"/>
              </a:rPr>
              <a:t></a:t>
            </a:r>
            <a:endParaRPr lang="en-US" sz="4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98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3" y="55032"/>
            <a:ext cx="1186746" cy="1514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219" y="1799804"/>
            <a:ext cx="3971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Complete the </a:t>
            </a:r>
          </a:p>
          <a:p>
            <a:r>
              <a:rPr lang="en-US" sz="3200" dirty="0"/>
              <a:t>INSIGHT Inventory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7" y="413142"/>
            <a:ext cx="96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PART</a:t>
            </a:r>
          </a:p>
          <a:p>
            <a:pPr algn="ctr"/>
            <a:r>
              <a:rPr lang="en-US" sz="2800" b="1" dirty="0">
                <a:latin typeface="Arial Narrow" charset="0"/>
                <a:ea typeface="Arial Narrow" charset="0"/>
                <a:cs typeface="Arial Narrow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756972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194" y="327547"/>
            <a:ext cx="403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975C6"/>
                </a:solidFill>
              </a:rPr>
              <a:t>OPTIONAL ACTIVITY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377" y="1187355"/>
            <a:ext cx="3848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Understand how team stages and personality traits interrelate.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57" y="4762086"/>
            <a:ext cx="421822" cy="2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6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61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47143" y="3714758"/>
            <a:ext cx="1430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FORMING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1457" y="3247367"/>
            <a:ext cx="1580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STORMING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65443" y="2077309"/>
            <a:ext cx="1487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NORMING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21115" y="1163163"/>
            <a:ext cx="1906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PERFORMING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45943" y="4236349"/>
            <a:ext cx="7239000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447800" y="806799"/>
            <a:ext cx="0" cy="3429550"/>
          </a:xfrm>
          <a:prstGeom prst="line">
            <a:avLst/>
          </a:prstGeom>
          <a:noFill/>
          <a:ln w="762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940712" y="4346332"/>
            <a:ext cx="7619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67811" y="875940"/>
            <a:ext cx="186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performance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087392" y="1513222"/>
            <a:ext cx="0" cy="2371780"/>
          </a:xfrm>
          <a:prstGeom prst="line">
            <a:avLst/>
          </a:prstGeom>
          <a:noFill/>
          <a:ln w="76200">
            <a:solidFill>
              <a:srgbClr val="4975C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47143" y="166342"/>
            <a:ext cx="307455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2C3695"/>
                </a:solidFill>
                <a:latin typeface="Calibri"/>
                <a:cs typeface="Calibri"/>
              </a:rPr>
              <a:t>Team Stages</a:t>
            </a:r>
          </a:p>
        </p:txBody>
      </p:sp>
      <p:sp>
        <p:nvSpPr>
          <p:cNvPr id="26" name="Freeform 25"/>
          <p:cNvSpPr/>
          <p:nvPr/>
        </p:nvSpPr>
        <p:spPr>
          <a:xfrm>
            <a:off x="2247143" y="1053691"/>
            <a:ext cx="4454629" cy="2655341"/>
          </a:xfrm>
          <a:custGeom>
            <a:avLst/>
            <a:gdLst>
              <a:gd name="connsiteX0" fmla="*/ 3353718 w 3353718"/>
              <a:gd name="connsiteY0" fmla="*/ 3171 h 2834127"/>
              <a:gd name="connsiteX1" fmla="*/ 2461950 w 3353718"/>
              <a:gd name="connsiteY1" fmla="*/ 57207 h 2834127"/>
              <a:gd name="connsiteX2" fmla="*/ 2043089 w 3353718"/>
              <a:gd name="connsiteY2" fmla="*/ 394928 h 2834127"/>
              <a:gd name="connsiteX3" fmla="*/ 1921484 w 3353718"/>
              <a:gd name="connsiteY3" fmla="*/ 962301 h 2834127"/>
              <a:gd name="connsiteX4" fmla="*/ 1840414 w 3353718"/>
              <a:gd name="connsiteY4" fmla="*/ 1502655 h 2834127"/>
              <a:gd name="connsiteX5" fmla="*/ 1691786 w 3353718"/>
              <a:gd name="connsiteY5" fmla="*/ 2218625 h 2834127"/>
              <a:gd name="connsiteX6" fmla="*/ 1245902 w 3353718"/>
              <a:gd name="connsiteY6" fmla="*/ 2772488 h 2834127"/>
              <a:gd name="connsiteX7" fmla="*/ 489251 w 3353718"/>
              <a:gd name="connsiteY7" fmla="*/ 2826524 h 2834127"/>
              <a:gd name="connsiteX8" fmla="*/ 29855 w 3353718"/>
              <a:gd name="connsiteY8" fmla="*/ 2826524 h 2834127"/>
              <a:gd name="connsiteX9" fmla="*/ 43367 w 3353718"/>
              <a:gd name="connsiteY9" fmla="*/ 2799506 h 283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3718" h="2834127">
                <a:moveTo>
                  <a:pt x="3353718" y="3171"/>
                </a:moveTo>
                <a:cubicBezTo>
                  <a:pt x="3017053" y="-2458"/>
                  <a:pt x="2680388" y="-8086"/>
                  <a:pt x="2461950" y="57207"/>
                </a:cubicBezTo>
                <a:cubicBezTo>
                  <a:pt x="2243512" y="122500"/>
                  <a:pt x="2133167" y="244079"/>
                  <a:pt x="2043089" y="394928"/>
                </a:cubicBezTo>
                <a:cubicBezTo>
                  <a:pt x="1953011" y="545777"/>
                  <a:pt x="1955263" y="777680"/>
                  <a:pt x="1921484" y="962301"/>
                </a:cubicBezTo>
                <a:cubicBezTo>
                  <a:pt x="1887705" y="1146922"/>
                  <a:pt x="1878697" y="1293268"/>
                  <a:pt x="1840414" y="1502655"/>
                </a:cubicBezTo>
                <a:cubicBezTo>
                  <a:pt x="1802131" y="1712042"/>
                  <a:pt x="1790871" y="2006986"/>
                  <a:pt x="1691786" y="2218625"/>
                </a:cubicBezTo>
                <a:cubicBezTo>
                  <a:pt x="1592701" y="2430264"/>
                  <a:pt x="1446324" y="2671172"/>
                  <a:pt x="1245902" y="2772488"/>
                </a:cubicBezTo>
                <a:cubicBezTo>
                  <a:pt x="1045480" y="2873804"/>
                  <a:pt x="691925" y="2817518"/>
                  <a:pt x="489251" y="2826524"/>
                </a:cubicBezTo>
                <a:cubicBezTo>
                  <a:pt x="286577" y="2835530"/>
                  <a:pt x="104169" y="2831027"/>
                  <a:pt x="29855" y="2826524"/>
                </a:cubicBezTo>
                <a:cubicBezTo>
                  <a:pt x="-44459" y="2822021"/>
                  <a:pt x="43367" y="2799506"/>
                  <a:pt x="43367" y="279950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1811959" y="4415651"/>
            <a:ext cx="5151212" cy="0"/>
          </a:xfrm>
          <a:prstGeom prst="line">
            <a:avLst/>
          </a:prstGeom>
          <a:noFill/>
          <a:ln w="76200">
            <a:solidFill>
              <a:srgbClr val="4975C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3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62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47143" y="3714758"/>
            <a:ext cx="1430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FORMING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31457" y="3247367"/>
            <a:ext cx="1580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STORMING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65443" y="2077309"/>
            <a:ext cx="1487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NORMING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821115" y="1163163"/>
            <a:ext cx="1906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C3695"/>
                </a:solidFill>
                <a:latin typeface="Calibri"/>
                <a:cs typeface="Calibri"/>
              </a:rPr>
              <a:t>PERFORMING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45943" y="4236349"/>
            <a:ext cx="7239000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447800" y="806799"/>
            <a:ext cx="0" cy="3429550"/>
          </a:xfrm>
          <a:prstGeom prst="line">
            <a:avLst/>
          </a:prstGeom>
          <a:noFill/>
          <a:ln w="762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940712" y="4346332"/>
            <a:ext cx="7619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67811" y="875940"/>
            <a:ext cx="186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performance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087392" y="1513222"/>
            <a:ext cx="0" cy="2371780"/>
          </a:xfrm>
          <a:prstGeom prst="line">
            <a:avLst/>
          </a:prstGeom>
          <a:noFill/>
          <a:ln w="76200">
            <a:solidFill>
              <a:srgbClr val="4975C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47143" y="166342"/>
            <a:ext cx="307455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2C3695"/>
                </a:solidFill>
                <a:latin typeface="Calibri"/>
                <a:cs typeface="Calibri"/>
              </a:rPr>
              <a:t>Team Stages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27843"/>
            <a:ext cx="150400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Part 10</a:t>
            </a:r>
          </a:p>
        </p:txBody>
      </p:sp>
      <p:sp>
        <p:nvSpPr>
          <p:cNvPr id="26" name="Freeform 25"/>
          <p:cNvSpPr/>
          <p:nvPr/>
        </p:nvSpPr>
        <p:spPr>
          <a:xfrm>
            <a:off x="2247143" y="1053691"/>
            <a:ext cx="4454629" cy="2655341"/>
          </a:xfrm>
          <a:custGeom>
            <a:avLst/>
            <a:gdLst>
              <a:gd name="connsiteX0" fmla="*/ 3353718 w 3353718"/>
              <a:gd name="connsiteY0" fmla="*/ 3171 h 2834127"/>
              <a:gd name="connsiteX1" fmla="*/ 2461950 w 3353718"/>
              <a:gd name="connsiteY1" fmla="*/ 57207 h 2834127"/>
              <a:gd name="connsiteX2" fmla="*/ 2043089 w 3353718"/>
              <a:gd name="connsiteY2" fmla="*/ 394928 h 2834127"/>
              <a:gd name="connsiteX3" fmla="*/ 1921484 w 3353718"/>
              <a:gd name="connsiteY3" fmla="*/ 962301 h 2834127"/>
              <a:gd name="connsiteX4" fmla="*/ 1840414 w 3353718"/>
              <a:gd name="connsiteY4" fmla="*/ 1502655 h 2834127"/>
              <a:gd name="connsiteX5" fmla="*/ 1691786 w 3353718"/>
              <a:gd name="connsiteY5" fmla="*/ 2218625 h 2834127"/>
              <a:gd name="connsiteX6" fmla="*/ 1245902 w 3353718"/>
              <a:gd name="connsiteY6" fmla="*/ 2772488 h 2834127"/>
              <a:gd name="connsiteX7" fmla="*/ 489251 w 3353718"/>
              <a:gd name="connsiteY7" fmla="*/ 2826524 h 2834127"/>
              <a:gd name="connsiteX8" fmla="*/ 29855 w 3353718"/>
              <a:gd name="connsiteY8" fmla="*/ 2826524 h 2834127"/>
              <a:gd name="connsiteX9" fmla="*/ 43367 w 3353718"/>
              <a:gd name="connsiteY9" fmla="*/ 2799506 h 283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3718" h="2834127">
                <a:moveTo>
                  <a:pt x="3353718" y="3171"/>
                </a:moveTo>
                <a:cubicBezTo>
                  <a:pt x="3017053" y="-2458"/>
                  <a:pt x="2680388" y="-8086"/>
                  <a:pt x="2461950" y="57207"/>
                </a:cubicBezTo>
                <a:cubicBezTo>
                  <a:pt x="2243512" y="122500"/>
                  <a:pt x="2133167" y="244079"/>
                  <a:pt x="2043089" y="394928"/>
                </a:cubicBezTo>
                <a:cubicBezTo>
                  <a:pt x="1953011" y="545777"/>
                  <a:pt x="1955263" y="777680"/>
                  <a:pt x="1921484" y="962301"/>
                </a:cubicBezTo>
                <a:cubicBezTo>
                  <a:pt x="1887705" y="1146922"/>
                  <a:pt x="1878697" y="1293268"/>
                  <a:pt x="1840414" y="1502655"/>
                </a:cubicBezTo>
                <a:cubicBezTo>
                  <a:pt x="1802131" y="1712042"/>
                  <a:pt x="1790871" y="2006986"/>
                  <a:pt x="1691786" y="2218625"/>
                </a:cubicBezTo>
                <a:cubicBezTo>
                  <a:pt x="1592701" y="2430264"/>
                  <a:pt x="1446324" y="2671172"/>
                  <a:pt x="1245902" y="2772488"/>
                </a:cubicBezTo>
                <a:cubicBezTo>
                  <a:pt x="1045480" y="2873804"/>
                  <a:pt x="691925" y="2817518"/>
                  <a:pt x="489251" y="2826524"/>
                </a:cubicBezTo>
                <a:cubicBezTo>
                  <a:pt x="286577" y="2835530"/>
                  <a:pt x="104169" y="2831027"/>
                  <a:pt x="29855" y="2826524"/>
                </a:cubicBezTo>
                <a:cubicBezTo>
                  <a:pt x="-44459" y="2822021"/>
                  <a:pt x="43367" y="2799506"/>
                  <a:pt x="43367" y="279950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1811959" y="4415651"/>
            <a:ext cx="5151212" cy="0"/>
          </a:xfrm>
          <a:prstGeom prst="line">
            <a:avLst/>
          </a:prstGeom>
          <a:noFill/>
          <a:ln w="76200">
            <a:solidFill>
              <a:srgbClr val="4975C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1038"/>
          <p:cNvSpPr>
            <a:spLocks/>
          </p:cNvSpPr>
          <p:nvPr/>
        </p:nvSpPr>
        <p:spPr bwMode="auto">
          <a:xfrm>
            <a:off x="2053971" y="935783"/>
            <a:ext cx="4642479" cy="3067912"/>
          </a:xfrm>
          <a:custGeom>
            <a:avLst/>
            <a:gdLst>
              <a:gd name="T0" fmla="*/ 0 w 3800"/>
              <a:gd name="T1" fmla="*/ 3024 h 3384"/>
              <a:gd name="T2" fmla="*/ 192 w 3800"/>
              <a:gd name="T3" fmla="*/ 2960 h 3384"/>
              <a:gd name="T4" fmla="*/ 280 w 3800"/>
              <a:gd name="T5" fmla="*/ 2928 h 3384"/>
              <a:gd name="T6" fmla="*/ 360 w 3800"/>
              <a:gd name="T7" fmla="*/ 2880 h 3384"/>
              <a:gd name="T8" fmla="*/ 432 w 3800"/>
              <a:gd name="T9" fmla="*/ 2832 h 3384"/>
              <a:gd name="T10" fmla="*/ 592 w 3800"/>
              <a:gd name="T11" fmla="*/ 2896 h 3384"/>
              <a:gd name="T12" fmla="*/ 696 w 3800"/>
              <a:gd name="T13" fmla="*/ 2976 h 3384"/>
              <a:gd name="T14" fmla="*/ 712 w 3800"/>
              <a:gd name="T15" fmla="*/ 3000 h 3384"/>
              <a:gd name="T16" fmla="*/ 736 w 3800"/>
              <a:gd name="T17" fmla="*/ 3016 h 3384"/>
              <a:gd name="T18" fmla="*/ 768 w 3800"/>
              <a:gd name="T19" fmla="*/ 3048 h 3384"/>
              <a:gd name="T20" fmla="*/ 776 w 3800"/>
              <a:gd name="T21" fmla="*/ 3072 h 3384"/>
              <a:gd name="T22" fmla="*/ 848 w 3800"/>
              <a:gd name="T23" fmla="*/ 3104 h 3384"/>
              <a:gd name="T24" fmla="*/ 888 w 3800"/>
              <a:gd name="T25" fmla="*/ 3064 h 3384"/>
              <a:gd name="T26" fmla="*/ 944 w 3800"/>
              <a:gd name="T27" fmla="*/ 3008 h 3384"/>
              <a:gd name="T28" fmla="*/ 1000 w 3800"/>
              <a:gd name="T29" fmla="*/ 2944 h 3384"/>
              <a:gd name="T30" fmla="*/ 1080 w 3800"/>
              <a:gd name="T31" fmla="*/ 2888 h 3384"/>
              <a:gd name="T32" fmla="*/ 1096 w 3800"/>
              <a:gd name="T33" fmla="*/ 2864 h 3384"/>
              <a:gd name="T34" fmla="*/ 1184 w 3800"/>
              <a:gd name="T35" fmla="*/ 2816 h 3384"/>
              <a:gd name="T36" fmla="*/ 1240 w 3800"/>
              <a:gd name="T37" fmla="*/ 2928 h 3384"/>
              <a:gd name="T38" fmla="*/ 1336 w 3800"/>
              <a:gd name="T39" fmla="*/ 3136 h 3384"/>
              <a:gd name="T40" fmla="*/ 1344 w 3800"/>
              <a:gd name="T41" fmla="*/ 2360 h 3384"/>
              <a:gd name="T42" fmla="*/ 1384 w 3800"/>
              <a:gd name="T43" fmla="*/ 3216 h 3384"/>
              <a:gd name="T44" fmla="*/ 1400 w 3800"/>
              <a:gd name="T45" fmla="*/ 3384 h 3384"/>
              <a:gd name="T46" fmla="*/ 1472 w 3800"/>
              <a:gd name="T47" fmla="*/ 2992 h 3384"/>
              <a:gd name="T48" fmla="*/ 1496 w 3800"/>
              <a:gd name="T49" fmla="*/ 2400 h 3384"/>
              <a:gd name="T50" fmla="*/ 1528 w 3800"/>
              <a:gd name="T51" fmla="*/ 2632 h 3384"/>
              <a:gd name="T52" fmla="*/ 1560 w 3800"/>
              <a:gd name="T53" fmla="*/ 3344 h 3384"/>
              <a:gd name="T54" fmla="*/ 1592 w 3800"/>
              <a:gd name="T55" fmla="*/ 2824 h 3384"/>
              <a:gd name="T56" fmla="*/ 1568 w 3800"/>
              <a:gd name="T57" fmla="*/ 2544 h 3384"/>
              <a:gd name="T58" fmla="*/ 1584 w 3800"/>
              <a:gd name="T59" fmla="*/ 2080 h 3384"/>
              <a:gd name="T60" fmla="*/ 1608 w 3800"/>
              <a:gd name="T61" fmla="*/ 2248 h 3384"/>
              <a:gd name="T62" fmla="*/ 1632 w 3800"/>
              <a:gd name="T63" fmla="*/ 2376 h 3384"/>
              <a:gd name="T64" fmla="*/ 1648 w 3800"/>
              <a:gd name="T65" fmla="*/ 2472 h 3384"/>
              <a:gd name="T66" fmla="*/ 1656 w 3800"/>
              <a:gd name="T67" fmla="*/ 2912 h 3384"/>
              <a:gd name="T68" fmla="*/ 1664 w 3800"/>
              <a:gd name="T69" fmla="*/ 3072 h 3384"/>
              <a:gd name="T70" fmla="*/ 1784 w 3800"/>
              <a:gd name="T71" fmla="*/ 2640 h 3384"/>
              <a:gd name="T72" fmla="*/ 1776 w 3800"/>
              <a:gd name="T73" fmla="*/ 2568 h 3384"/>
              <a:gd name="T74" fmla="*/ 1760 w 3800"/>
              <a:gd name="T75" fmla="*/ 2176 h 3384"/>
              <a:gd name="T76" fmla="*/ 2024 w 3800"/>
              <a:gd name="T77" fmla="*/ 2504 h 3384"/>
              <a:gd name="T78" fmla="*/ 2024 w 3800"/>
              <a:gd name="T79" fmla="*/ 1728 h 3384"/>
              <a:gd name="T80" fmla="*/ 2216 w 3800"/>
              <a:gd name="T81" fmla="*/ 2016 h 3384"/>
              <a:gd name="T82" fmla="*/ 2168 w 3800"/>
              <a:gd name="T83" fmla="*/ 1104 h 3384"/>
              <a:gd name="T84" fmla="*/ 2360 w 3800"/>
              <a:gd name="T85" fmla="*/ 1296 h 3384"/>
              <a:gd name="T86" fmla="*/ 2456 w 3800"/>
              <a:gd name="T87" fmla="*/ 384 h 3384"/>
              <a:gd name="T88" fmla="*/ 2656 w 3800"/>
              <a:gd name="T89" fmla="*/ 440 h 3384"/>
              <a:gd name="T90" fmla="*/ 2840 w 3800"/>
              <a:gd name="T91" fmla="*/ 96 h 3384"/>
              <a:gd name="T92" fmla="*/ 3224 w 3800"/>
              <a:gd name="T93" fmla="*/ 192 h 3384"/>
              <a:gd name="T94" fmla="*/ 3512 w 3800"/>
              <a:gd name="T95" fmla="*/ 0 h 3384"/>
              <a:gd name="T96" fmla="*/ 3800 w 3800"/>
              <a:gd name="T97" fmla="*/ 192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00" h="3384">
                <a:moveTo>
                  <a:pt x="0" y="3024"/>
                </a:moveTo>
                <a:cubicBezTo>
                  <a:pt x="65" y="3004"/>
                  <a:pt x="125" y="2973"/>
                  <a:pt x="192" y="2960"/>
                </a:cubicBezTo>
                <a:cubicBezTo>
                  <a:pt x="221" y="2945"/>
                  <a:pt x="249" y="2938"/>
                  <a:pt x="280" y="2928"/>
                </a:cubicBezTo>
                <a:cubicBezTo>
                  <a:pt x="308" y="2906"/>
                  <a:pt x="329" y="2895"/>
                  <a:pt x="360" y="2880"/>
                </a:cubicBezTo>
                <a:cubicBezTo>
                  <a:pt x="385" y="2867"/>
                  <a:pt x="405" y="2845"/>
                  <a:pt x="432" y="2832"/>
                </a:cubicBezTo>
                <a:cubicBezTo>
                  <a:pt x="488" y="2849"/>
                  <a:pt x="540" y="2867"/>
                  <a:pt x="592" y="2896"/>
                </a:cubicBezTo>
                <a:cubicBezTo>
                  <a:pt x="636" y="2920"/>
                  <a:pt x="653" y="2954"/>
                  <a:pt x="696" y="2976"/>
                </a:cubicBezTo>
                <a:cubicBezTo>
                  <a:pt x="701" y="2984"/>
                  <a:pt x="705" y="2993"/>
                  <a:pt x="712" y="3000"/>
                </a:cubicBezTo>
                <a:cubicBezTo>
                  <a:pt x="718" y="3006"/>
                  <a:pt x="729" y="3008"/>
                  <a:pt x="736" y="3016"/>
                </a:cubicBezTo>
                <a:cubicBezTo>
                  <a:pt x="767" y="3054"/>
                  <a:pt x="715" y="3030"/>
                  <a:pt x="768" y="3048"/>
                </a:cubicBezTo>
                <a:cubicBezTo>
                  <a:pt x="770" y="3056"/>
                  <a:pt x="770" y="3066"/>
                  <a:pt x="776" y="3072"/>
                </a:cubicBezTo>
                <a:cubicBezTo>
                  <a:pt x="784" y="3080"/>
                  <a:pt x="833" y="3096"/>
                  <a:pt x="848" y="3104"/>
                </a:cubicBezTo>
                <a:cubicBezTo>
                  <a:pt x="896" y="3136"/>
                  <a:pt x="853" y="3118"/>
                  <a:pt x="888" y="3064"/>
                </a:cubicBezTo>
                <a:cubicBezTo>
                  <a:pt x="902" y="3041"/>
                  <a:pt x="944" y="3008"/>
                  <a:pt x="944" y="3008"/>
                </a:cubicBezTo>
                <a:cubicBezTo>
                  <a:pt x="958" y="2964"/>
                  <a:pt x="952" y="2955"/>
                  <a:pt x="1000" y="2944"/>
                </a:cubicBezTo>
                <a:cubicBezTo>
                  <a:pt x="1026" y="2917"/>
                  <a:pt x="1053" y="2914"/>
                  <a:pt x="1080" y="2888"/>
                </a:cubicBezTo>
                <a:cubicBezTo>
                  <a:pt x="1086" y="2881"/>
                  <a:pt x="1088" y="2870"/>
                  <a:pt x="1096" y="2864"/>
                </a:cubicBezTo>
                <a:cubicBezTo>
                  <a:pt x="1118" y="2846"/>
                  <a:pt x="1156" y="2843"/>
                  <a:pt x="1184" y="2816"/>
                </a:cubicBezTo>
                <a:cubicBezTo>
                  <a:pt x="1219" y="2839"/>
                  <a:pt x="1227" y="2887"/>
                  <a:pt x="1240" y="2928"/>
                </a:cubicBezTo>
                <a:cubicBezTo>
                  <a:pt x="1261" y="3001"/>
                  <a:pt x="1302" y="3068"/>
                  <a:pt x="1336" y="3136"/>
                </a:cubicBezTo>
                <a:cubicBezTo>
                  <a:pt x="1338" y="2877"/>
                  <a:pt x="1344" y="2360"/>
                  <a:pt x="1344" y="2360"/>
                </a:cubicBezTo>
                <a:cubicBezTo>
                  <a:pt x="1348" y="2568"/>
                  <a:pt x="1317" y="2949"/>
                  <a:pt x="1384" y="3216"/>
                </a:cubicBezTo>
                <a:cubicBezTo>
                  <a:pt x="1392" y="3373"/>
                  <a:pt x="1369" y="3322"/>
                  <a:pt x="1400" y="3384"/>
                </a:cubicBezTo>
                <a:cubicBezTo>
                  <a:pt x="1471" y="3231"/>
                  <a:pt x="1465" y="3161"/>
                  <a:pt x="1472" y="2992"/>
                </a:cubicBezTo>
                <a:cubicBezTo>
                  <a:pt x="1479" y="2793"/>
                  <a:pt x="1496" y="2598"/>
                  <a:pt x="1496" y="2400"/>
                </a:cubicBezTo>
                <a:cubicBezTo>
                  <a:pt x="1511" y="2476"/>
                  <a:pt x="1512" y="2555"/>
                  <a:pt x="1528" y="2632"/>
                </a:cubicBezTo>
                <a:cubicBezTo>
                  <a:pt x="1535" y="2843"/>
                  <a:pt x="1560" y="3119"/>
                  <a:pt x="1560" y="3344"/>
                </a:cubicBezTo>
                <a:cubicBezTo>
                  <a:pt x="1669" y="3234"/>
                  <a:pt x="1592" y="2854"/>
                  <a:pt x="1592" y="2824"/>
                </a:cubicBezTo>
                <a:cubicBezTo>
                  <a:pt x="1588" y="2679"/>
                  <a:pt x="1584" y="2679"/>
                  <a:pt x="1568" y="2544"/>
                </a:cubicBezTo>
                <a:cubicBezTo>
                  <a:pt x="1571" y="2395"/>
                  <a:pt x="1584" y="2232"/>
                  <a:pt x="1584" y="2080"/>
                </a:cubicBezTo>
                <a:cubicBezTo>
                  <a:pt x="1617" y="2164"/>
                  <a:pt x="1593" y="2092"/>
                  <a:pt x="1608" y="2248"/>
                </a:cubicBezTo>
                <a:cubicBezTo>
                  <a:pt x="1610" y="2271"/>
                  <a:pt x="1630" y="2365"/>
                  <a:pt x="1632" y="2376"/>
                </a:cubicBezTo>
                <a:cubicBezTo>
                  <a:pt x="1637" y="2407"/>
                  <a:pt x="1648" y="2472"/>
                  <a:pt x="1648" y="2472"/>
                </a:cubicBezTo>
                <a:cubicBezTo>
                  <a:pt x="1650" y="2618"/>
                  <a:pt x="1652" y="2765"/>
                  <a:pt x="1656" y="2912"/>
                </a:cubicBezTo>
                <a:cubicBezTo>
                  <a:pt x="1664" y="3220"/>
                  <a:pt x="1664" y="3129"/>
                  <a:pt x="1664" y="3072"/>
                </a:cubicBezTo>
                <a:cubicBezTo>
                  <a:pt x="1704" y="2928"/>
                  <a:pt x="1751" y="2785"/>
                  <a:pt x="1784" y="2640"/>
                </a:cubicBezTo>
                <a:cubicBezTo>
                  <a:pt x="1789" y="2616"/>
                  <a:pt x="1777" y="2592"/>
                  <a:pt x="1776" y="2568"/>
                </a:cubicBezTo>
                <a:cubicBezTo>
                  <a:pt x="1770" y="2449"/>
                  <a:pt x="1760" y="2301"/>
                  <a:pt x="1760" y="2176"/>
                </a:cubicBezTo>
                <a:cubicBezTo>
                  <a:pt x="2025" y="2498"/>
                  <a:pt x="2024" y="2357"/>
                  <a:pt x="2024" y="2504"/>
                </a:cubicBezTo>
                <a:lnTo>
                  <a:pt x="2024" y="1728"/>
                </a:lnTo>
                <a:lnTo>
                  <a:pt x="2216" y="2016"/>
                </a:lnTo>
                <a:lnTo>
                  <a:pt x="2168" y="1104"/>
                </a:lnTo>
                <a:lnTo>
                  <a:pt x="2360" y="1296"/>
                </a:lnTo>
                <a:lnTo>
                  <a:pt x="2456" y="384"/>
                </a:lnTo>
                <a:cubicBezTo>
                  <a:pt x="2651" y="432"/>
                  <a:pt x="2601" y="385"/>
                  <a:pt x="2656" y="440"/>
                </a:cubicBezTo>
                <a:lnTo>
                  <a:pt x="2840" y="96"/>
                </a:lnTo>
                <a:lnTo>
                  <a:pt x="3224" y="192"/>
                </a:lnTo>
                <a:lnTo>
                  <a:pt x="3512" y="0"/>
                </a:lnTo>
                <a:lnTo>
                  <a:pt x="3800" y="192"/>
                </a:lnTo>
              </a:path>
            </a:pathLst>
          </a:custGeom>
          <a:noFill/>
          <a:ln w="28575" cap="flat" cmpd="sng">
            <a:solidFill>
              <a:srgbClr val="EF1F1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57" y="4762086"/>
            <a:ext cx="421822" cy="2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7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63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defPPr>
              <a:defRPr lang="en-US"/>
            </a:defPPr>
            <a:lvl1pPr marL="0" algn="r" defTabSz="45718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F5CE407-6216-4202-80E4-A30DC2F709B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45943" y="4438982"/>
            <a:ext cx="7239000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447800" y="806799"/>
            <a:ext cx="0" cy="3429550"/>
          </a:xfrm>
          <a:prstGeom prst="line">
            <a:avLst/>
          </a:prstGeom>
          <a:noFill/>
          <a:ln w="762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47143" y="166342"/>
            <a:ext cx="3074555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2C3695"/>
                </a:solidFill>
                <a:latin typeface="Calibri"/>
                <a:cs typeface="Calibri"/>
              </a:rPr>
              <a:t>Team Stages</a:t>
            </a:r>
            <a:endParaRPr lang="en-US" sz="4400" dirty="0">
              <a:solidFill>
                <a:srgbClr val="BFBFBF"/>
              </a:solidFill>
              <a:latin typeface="Calibri"/>
              <a:cs typeface="Calibri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840373" y="2431505"/>
            <a:ext cx="2691084" cy="1631723"/>
          </a:xfrm>
          <a:custGeom>
            <a:avLst/>
            <a:gdLst>
              <a:gd name="connsiteX0" fmla="*/ 3353718 w 3353718"/>
              <a:gd name="connsiteY0" fmla="*/ 3171 h 2834127"/>
              <a:gd name="connsiteX1" fmla="*/ 2461950 w 3353718"/>
              <a:gd name="connsiteY1" fmla="*/ 57207 h 2834127"/>
              <a:gd name="connsiteX2" fmla="*/ 2043089 w 3353718"/>
              <a:gd name="connsiteY2" fmla="*/ 394928 h 2834127"/>
              <a:gd name="connsiteX3" fmla="*/ 1921484 w 3353718"/>
              <a:gd name="connsiteY3" fmla="*/ 962301 h 2834127"/>
              <a:gd name="connsiteX4" fmla="*/ 1840414 w 3353718"/>
              <a:gd name="connsiteY4" fmla="*/ 1502655 h 2834127"/>
              <a:gd name="connsiteX5" fmla="*/ 1691786 w 3353718"/>
              <a:gd name="connsiteY5" fmla="*/ 2218625 h 2834127"/>
              <a:gd name="connsiteX6" fmla="*/ 1245902 w 3353718"/>
              <a:gd name="connsiteY6" fmla="*/ 2772488 h 2834127"/>
              <a:gd name="connsiteX7" fmla="*/ 489251 w 3353718"/>
              <a:gd name="connsiteY7" fmla="*/ 2826524 h 2834127"/>
              <a:gd name="connsiteX8" fmla="*/ 29855 w 3353718"/>
              <a:gd name="connsiteY8" fmla="*/ 2826524 h 2834127"/>
              <a:gd name="connsiteX9" fmla="*/ 43367 w 3353718"/>
              <a:gd name="connsiteY9" fmla="*/ 2799506 h 283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3718" h="2834127">
                <a:moveTo>
                  <a:pt x="3353718" y="3171"/>
                </a:moveTo>
                <a:cubicBezTo>
                  <a:pt x="3017053" y="-2458"/>
                  <a:pt x="2680388" y="-8086"/>
                  <a:pt x="2461950" y="57207"/>
                </a:cubicBezTo>
                <a:cubicBezTo>
                  <a:pt x="2243512" y="122500"/>
                  <a:pt x="2133167" y="244079"/>
                  <a:pt x="2043089" y="394928"/>
                </a:cubicBezTo>
                <a:cubicBezTo>
                  <a:pt x="1953011" y="545777"/>
                  <a:pt x="1955263" y="777680"/>
                  <a:pt x="1921484" y="962301"/>
                </a:cubicBezTo>
                <a:cubicBezTo>
                  <a:pt x="1887705" y="1146922"/>
                  <a:pt x="1878697" y="1293268"/>
                  <a:pt x="1840414" y="1502655"/>
                </a:cubicBezTo>
                <a:cubicBezTo>
                  <a:pt x="1802131" y="1712042"/>
                  <a:pt x="1790871" y="2006986"/>
                  <a:pt x="1691786" y="2218625"/>
                </a:cubicBezTo>
                <a:cubicBezTo>
                  <a:pt x="1592701" y="2430264"/>
                  <a:pt x="1446324" y="2671172"/>
                  <a:pt x="1245902" y="2772488"/>
                </a:cubicBezTo>
                <a:cubicBezTo>
                  <a:pt x="1045480" y="2873804"/>
                  <a:pt x="691925" y="2817518"/>
                  <a:pt x="489251" y="2826524"/>
                </a:cubicBezTo>
                <a:cubicBezTo>
                  <a:pt x="286577" y="2835530"/>
                  <a:pt x="104169" y="2831027"/>
                  <a:pt x="29855" y="2826524"/>
                </a:cubicBezTo>
                <a:cubicBezTo>
                  <a:pt x="-44459" y="2822021"/>
                  <a:pt x="43367" y="2799506"/>
                  <a:pt x="43367" y="279950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056029">
            <a:off x="4531458" y="1345499"/>
            <a:ext cx="1289658" cy="1019623"/>
          </a:xfrm>
          <a:custGeom>
            <a:avLst/>
            <a:gdLst>
              <a:gd name="connsiteX0" fmla="*/ 3353718 w 3353718"/>
              <a:gd name="connsiteY0" fmla="*/ 3171 h 2834127"/>
              <a:gd name="connsiteX1" fmla="*/ 2461950 w 3353718"/>
              <a:gd name="connsiteY1" fmla="*/ 57207 h 2834127"/>
              <a:gd name="connsiteX2" fmla="*/ 2043089 w 3353718"/>
              <a:gd name="connsiteY2" fmla="*/ 394928 h 2834127"/>
              <a:gd name="connsiteX3" fmla="*/ 1921484 w 3353718"/>
              <a:gd name="connsiteY3" fmla="*/ 962301 h 2834127"/>
              <a:gd name="connsiteX4" fmla="*/ 1840414 w 3353718"/>
              <a:gd name="connsiteY4" fmla="*/ 1502655 h 2834127"/>
              <a:gd name="connsiteX5" fmla="*/ 1691786 w 3353718"/>
              <a:gd name="connsiteY5" fmla="*/ 2218625 h 2834127"/>
              <a:gd name="connsiteX6" fmla="*/ 1245902 w 3353718"/>
              <a:gd name="connsiteY6" fmla="*/ 2772488 h 2834127"/>
              <a:gd name="connsiteX7" fmla="*/ 489251 w 3353718"/>
              <a:gd name="connsiteY7" fmla="*/ 2826524 h 2834127"/>
              <a:gd name="connsiteX8" fmla="*/ 29855 w 3353718"/>
              <a:gd name="connsiteY8" fmla="*/ 2826524 h 2834127"/>
              <a:gd name="connsiteX9" fmla="*/ 43367 w 3353718"/>
              <a:gd name="connsiteY9" fmla="*/ 2799506 h 283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3718" h="2834127">
                <a:moveTo>
                  <a:pt x="3353718" y="3171"/>
                </a:moveTo>
                <a:cubicBezTo>
                  <a:pt x="3017053" y="-2458"/>
                  <a:pt x="2680388" y="-8086"/>
                  <a:pt x="2461950" y="57207"/>
                </a:cubicBezTo>
                <a:cubicBezTo>
                  <a:pt x="2243512" y="122500"/>
                  <a:pt x="2133167" y="244079"/>
                  <a:pt x="2043089" y="394928"/>
                </a:cubicBezTo>
                <a:cubicBezTo>
                  <a:pt x="1953011" y="545777"/>
                  <a:pt x="1955263" y="777680"/>
                  <a:pt x="1921484" y="962301"/>
                </a:cubicBezTo>
                <a:cubicBezTo>
                  <a:pt x="1887705" y="1146922"/>
                  <a:pt x="1878697" y="1293268"/>
                  <a:pt x="1840414" y="1502655"/>
                </a:cubicBezTo>
                <a:cubicBezTo>
                  <a:pt x="1802131" y="1712042"/>
                  <a:pt x="1790871" y="2006986"/>
                  <a:pt x="1691786" y="2218625"/>
                </a:cubicBezTo>
                <a:cubicBezTo>
                  <a:pt x="1592701" y="2430264"/>
                  <a:pt x="1446324" y="2671172"/>
                  <a:pt x="1245902" y="2772488"/>
                </a:cubicBezTo>
                <a:cubicBezTo>
                  <a:pt x="1045480" y="2873804"/>
                  <a:pt x="691925" y="2817518"/>
                  <a:pt x="489251" y="2826524"/>
                </a:cubicBezTo>
                <a:cubicBezTo>
                  <a:pt x="286577" y="2835530"/>
                  <a:pt x="104169" y="2831027"/>
                  <a:pt x="29855" y="2826524"/>
                </a:cubicBezTo>
                <a:cubicBezTo>
                  <a:pt x="-44459" y="2822021"/>
                  <a:pt x="43367" y="2799506"/>
                  <a:pt x="43367" y="2799506"/>
                </a:cubicBezTo>
              </a:path>
            </a:pathLst>
          </a:custGeom>
          <a:ln>
            <a:solidFill>
              <a:srgbClr val="4975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512931" y="1410121"/>
            <a:ext cx="18473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2C3695"/>
                </a:solidFill>
                <a:latin typeface="Calibri"/>
                <a:cs typeface="Calibri"/>
              </a:rPr>
              <a:t>reforming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593241" y="2703955"/>
            <a:ext cx="191991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2C3695"/>
                </a:solidFill>
                <a:latin typeface="Calibri"/>
                <a:cs typeface="Calibri"/>
              </a:rPr>
              <a:t>deforming</a:t>
            </a:r>
          </a:p>
        </p:txBody>
      </p:sp>
      <p:sp>
        <p:nvSpPr>
          <p:cNvPr id="22" name="Freeform 21"/>
          <p:cNvSpPr/>
          <p:nvPr/>
        </p:nvSpPr>
        <p:spPr>
          <a:xfrm rot="498470" flipV="1">
            <a:off x="4524250" y="2541584"/>
            <a:ext cx="1484948" cy="770096"/>
          </a:xfrm>
          <a:custGeom>
            <a:avLst/>
            <a:gdLst>
              <a:gd name="connsiteX0" fmla="*/ 3353718 w 3353718"/>
              <a:gd name="connsiteY0" fmla="*/ 3171 h 2834127"/>
              <a:gd name="connsiteX1" fmla="*/ 2461950 w 3353718"/>
              <a:gd name="connsiteY1" fmla="*/ 57207 h 2834127"/>
              <a:gd name="connsiteX2" fmla="*/ 2043089 w 3353718"/>
              <a:gd name="connsiteY2" fmla="*/ 394928 h 2834127"/>
              <a:gd name="connsiteX3" fmla="*/ 1921484 w 3353718"/>
              <a:gd name="connsiteY3" fmla="*/ 962301 h 2834127"/>
              <a:gd name="connsiteX4" fmla="*/ 1840414 w 3353718"/>
              <a:gd name="connsiteY4" fmla="*/ 1502655 h 2834127"/>
              <a:gd name="connsiteX5" fmla="*/ 1691786 w 3353718"/>
              <a:gd name="connsiteY5" fmla="*/ 2218625 h 2834127"/>
              <a:gd name="connsiteX6" fmla="*/ 1245902 w 3353718"/>
              <a:gd name="connsiteY6" fmla="*/ 2772488 h 2834127"/>
              <a:gd name="connsiteX7" fmla="*/ 489251 w 3353718"/>
              <a:gd name="connsiteY7" fmla="*/ 2826524 h 2834127"/>
              <a:gd name="connsiteX8" fmla="*/ 29855 w 3353718"/>
              <a:gd name="connsiteY8" fmla="*/ 2826524 h 2834127"/>
              <a:gd name="connsiteX9" fmla="*/ 43367 w 3353718"/>
              <a:gd name="connsiteY9" fmla="*/ 2799506 h 283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3718" h="2834127">
                <a:moveTo>
                  <a:pt x="3353718" y="3171"/>
                </a:moveTo>
                <a:cubicBezTo>
                  <a:pt x="3017053" y="-2458"/>
                  <a:pt x="2680388" y="-8086"/>
                  <a:pt x="2461950" y="57207"/>
                </a:cubicBezTo>
                <a:cubicBezTo>
                  <a:pt x="2243512" y="122500"/>
                  <a:pt x="2133167" y="244079"/>
                  <a:pt x="2043089" y="394928"/>
                </a:cubicBezTo>
                <a:cubicBezTo>
                  <a:pt x="1953011" y="545777"/>
                  <a:pt x="1955263" y="777680"/>
                  <a:pt x="1921484" y="962301"/>
                </a:cubicBezTo>
                <a:cubicBezTo>
                  <a:pt x="1887705" y="1146922"/>
                  <a:pt x="1878697" y="1293268"/>
                  <a:pt x="1840414" y="1502655"/>
                </a:cubicBezTo>
                <a:cubicBezTo>
                  <a:pt x="1802131" y="1712042"/>
                  <a:pt x="1790871" y="2006986"/>
                  <a:pt x="1691786" y="2218625"/>
                </a:cubicBezTo>
                <a:cubicBezTo>
                  <a:pt x="1592701" y="2430264"/>
                  <a:pt x="1446324" y="2671172"/>
                  <a:pt x="1245902" y="2772488"/>
                </a:cubicBezTo>
                <a:cubicBezTo>
                  <a:pt x="1045480" y="2873804"/>
                  <a:pt x="691925" y="2817518"/>
                  <a:pt x="489251" y="2826524"/>
                </a:cubicBezTo>
                <a:cubicBezTo>
                  <a:pt x="286577" y="2835530"/>
                  <a:pt x="104169" y="2831027"/>
                  <a:pt x="29855" y="2826524"/>
                </a:cubicBezTo>
                <a:cubicBezTo>
                  <a:pt x="-44459" y="2822021"/>
                  <a:pt x="43367" y="2799506"/>
                  <a:pt x="43367" y="2799506"/>
                </a:cubicBezTo>
              </a:path>
            </a:pathLst>
          </a:custGeom>
          <a:ln>
            <a:solidFill>
              <a:srgbClr val="C4200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449818" y="1491453"/>
            <a:ext cx="235533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BFBFBF"/>
                </a:solidFill>
                <a:latin typeface="Calibri"/>
                <a:cs typeface="Calibri"/>
              </a:rPr>
              <a:t>change point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4114846" y="2001807"/>
            <a:ext cx="416611" cy="351347"/>
          </a:xfrm>
          <a:prstGeom prst="line">
            <a:avLst/>
          </a:prstGeom>
          <a:noFill/>
          <a:ln w="76200">
            <a:solidFill>
              <a:srgbClr val="4975C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57" y="4762086"/>
            <a:ext cx="421822" cy="2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09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194" y="327547"/>
            <a:ext cx="403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975C6"/>
                </a:solidFill>
              </a:rPr>
              <a:t>OPTIONAL ACTIVITY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377" y="1187355"/>
            <a:ext cx="3848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Understand how team stages and personality traits interrelate.</a:t>
            </a:r>
          </a:p>
        </p:txBody>
      </p:sp>
    </p:spTree>
    <p:extLst>
      <p:ext uri="{BB962C8B-B14F-4D97-AF65-F5344CB8AC3E}">
        <p14:creationId xmlns:p14="http://schemas.microsoft.com/office/powerpoint/2010/main" val="9102712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defPPr>
              <a:defRPr lang="en-US"/>
            </a:defPPr>
            <a:lvl1pPr marL="0" algn="r" defTabSz="45718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5155" y="1082476"/>
            <a:ext cx="84023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Let team members know how they can assist you.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Be open about activities that don’t fit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Discuss how they can help you and you them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28" y="208824"/>
            <a:ext cx="469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4000" dirty="0">
                <a:solidFill>
                  <a:srgbClr val="2C3695"/>
                </a:solidFill>
              </a:rPr>
              <a:t> ASK FOR HELP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636" y="2915073"/>
            <a:ext cx="335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What should others know about you?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2049" y="2915073"/>
            <a:ext cx="4133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What specific areas could others help you with?</a:t>
            </a:r>
          </a:p>
        </p:txBody>
      </p:sp>
    </p:spTree>
    <p:extLst>
      <p:ext uri="{BB962C8B-B14F-4D97-AF65-F5344CB8AC3E}">
        <p14:creationId xmlns:p14="http://schemas.microsoft.com/office/powerpoint/2010/main" val="18164548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66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defPPr>
              <a:defRPr lang="en-US"/>
            </a:defPPr>
            <a:lvl1pPr marL="0" algn="r" defTabSz="45718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F5CE407-6216-4202-80E4-A30DC2F709B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1184" y="1035635"/>
            <a:ext cx="78848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Balance your most extreme preferences.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Don’t overuse your strengths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Lower the intensity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862" y="181806"/>
            <a:ext cx="469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C3695"/>
                </a:solidFill>
              </a:rPr>
              <a:t>2) BALANCE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440" y="2885357"/>
            <a:ext cx="4373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How does overusing strengths diminish your effectiveness?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1346" y="2885357"/>
            <a:ext cx="3954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What actions can you take to balance strengths?</a:t>
            </a:r>
          </a:p>
        </p:txBody>
      </p:sp>
    </p:spTree>
    <p:extLst>
      <p:ext uri="{BB962C8B-B14F-4D97-AF65-F5344CB8AC3E}">
        <p14:creationId xmlns:p14="http://schemas.microsoft.com/office/powerpoint/2010/main" val="13296007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67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defPPr>
              <a:defRPr lang="en-US"/>
            </a:defPPr>
            <a:lvl1pPr marL="0" algn="r" defTabSz="45718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5452" y="639112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F5CE407-6216-4202-80E4-A30DC2F709B2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175" y="1048130"/>
            <a:ext cx="84828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Team up with opposite styles.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Identify partners that create synergy and impact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Pair up for strengths you don’t have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570" y="185465"/>
            <a:ext cx="469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C3695"/>
                </a:solidFill>
              </a:rPr>
              <a:t>3) TEAM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706" y="3207091"/>
            <a:ext cx="4527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Which team members have opposite strengths?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8179" y="3207091"/>
            <a:ext cx="3994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What tasks could be done more efficiently in team pairs?</a:t>
            </a:r>
          </a:p>
        </p:txBody>
      </p:sp>
    </p:spTree>
    <p:extLst>
      <p:ext uri="{BB962C8B-B14F-4D97-AF65-F5344CB8AC3E}">
        <p14:creationId xmlns:p14="http://schemas.microsoft.com/office/powerpoint/2010/main" val="21699446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4455" y="1037401"/>
            <a:ext cx="80394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Find opportunities to use strengths.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Seek best fitting situations and needs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Volunteer for projects that challenge your strengths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919" y="212483"/>
            <a:ext cx="544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C3695"/>
                </a:solidFill>
              </a:rPr>
              <a:t>4) USE YOUR STRENGTHS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455" y="3339387"/>
            <a:ext cx="3546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What projects make good use of strengths?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928" y="3339387"/>
            <a:ext cx="4007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75C6"/>
                </a:solidFill>
              </a:rPr>
              <a:t>Which members have similar strengths and are using them?</a:t>
            </a:r>
          </a:p>
        </p:txBody>
      </p:sp>
    </p:spTree>
    <p:extLst>
      <p:ext uri="{BB962C8B-B14F-4D97-AF65-F5344CB8AC3E}">
        <p14:creationId xmlns:p14="http://schemas.microsoft.com/office/powerpoint/2010/main" val="5979279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69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194" y="327547"/>
            <a:ext cx="403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975C6"/>
                </a:solidFill>
              </a:rPr>
              <a:t>OPTIONAL ACTIVITY 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968" y="1405719"/>
            <a:ext cx="3848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Chart each other’s profiles and identify ways to </a:t>
            </a:r>
            <a:r>
              <a:rPr lang="en-US" sz="3200"/>
              <a:t>communicate better.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252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419" y="1277290"/>
            <a:ext cx="397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Complete the </a:t>
            </a:r>
          </a:p>
          <a:p>
            <a:r>
              <a:rPr lang="en-US" sz="3200" dirty="0"/>
              <a:t>INSIGHT Inventory</a:t>
            </a:r>
          </a:p>
          <a:p>
            <a:r>
              <a:rPr lang="en-US" sz="3200" dirty="0"/>
              <a:t>questionnaire.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63098"/>
            <a:ext cx="3495523" cy="440938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7029" y="297543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75C6"/>
                </a:solidFill>
              </a:rPr>
              <a:t>1st</a:t>
            </a:r>
          </a:p>
        </p:txBody>
      </p:sp>
    </p:spTree>
    <p:extLst>
      <p:ext uri="{BB962C8B-B14F-4D97-AF65-F5344CB8AC3E}">
        <p14:creationId xmlns:p14="http://schemas.microsoft.com/office/powerpoint/2010/main" val="16622471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8840" y="182436"/>
            <a:ext cx="5703677" cy="206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4600" dirty="0">
                <a:solidFill>
                  <a:srgbClr val="4975C6"/>
                </a:solidFill>
                <a:latin typeface="Calibri"/>
                <a:cs typeface="Calibri"/>
              </a:rPr>
              <a:t>Plot the profiles of team members.</a:t>
            </a:r>
          </a:p>
          <a:p>
            <a:pPr>
              <a:defRPr/>
            </a:pPr>
            <a:endParaRPr lang="en-US" sz="3600" dirty="0">
              <a:latin typeface="Calibri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6933" y="1733373"/>
            <a:ext cx="4618337" cy="246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A817AD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000" dirty="0">
                <a:solidFill>
                  <a:srgbClr val="000000"/>
                </a:solidFill>
                <a:latin typeface="Calibri"/>
                <a:cs typeface="Calibri"/>
              </a:rPr>
              <a:t>Discuss:</a:t>
            </a:r>
          </a:p>
          <a:p>
            <a:pPr>
              <a:lnSpc>
                <a:spcPct val="140000"/>
              </a:lnSpc>
              <a:buFont typeface="Times" charset="0"/>
              <a:buAutoNum type="arabicParenR"/>
              <a:defRPr/>
            </a:pPr>
            <a:r>
              <a:rPr lang="en-US" sz="3000" dirty="0">
                <a:solidFill>
                  <a:srgbClr val="000000"/>
                </a:solidFill>
                <a:latin typeface="Calibri"/>
                <a:cs typeface="Calibri"/>
              </a:rPr>
              <a:t>Each person’s strengths</a:t>
            </a:r>
          </a:p>
          <a:p>
            <a:pPr>
              <a:lnSpc>
                <a:spcPct val="140000"/>
              </a:lnSpc>
              <a:buFont typeface="Times" charset="0"/>
              <a:buAutoNum type="arabicParenR"/>
              <a:defRPr/>
            </a:pPr>
            <a:r>
              <a:rPr lang="en-US" sz="3000" dirty="0">
                <a:solidFill>
                  <a:srgbClr val="000000"/>
                </a:solidFill>
                <a:latin typeface="Calibri"/>
                <a:cs typeface="Calibri"/>
              </a:rPr>
              <a:t>Ways to communicate better</a:t>
            </a:r>
          </a:p>
        </p:txBody>
      </p:sp>
      <p:pic>
        <p:nvPicPr>
          <p:cNvPr id="4" name="Picture 3" descr="Circle of charts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87000"/>
                    </a14:imgEffect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2" y="182436"/>
            <a:ext cx="3831614" cy="40131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274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71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305981"/>
            <a:ext cx="3495523" cy="452361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194" y="327547"/>
            <a:ext cx="403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975C6"/>
                </a:solidFill>
              </a:rPr>
              <a:t>OPTIONAL ACTIVITY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967" y="1405719"/>
            <a:ext cx="405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Create a Team Map to identify </a:t>
            </a:r>
            <a:r>
              <a:rPr lang="en-US" sz="3200"/>
              <a:t>gaps </a:t>
            </a:r>
          </a:p>
          <a:p>
            <a:r>
              <a:rPr lang="en-US" sz="3200" dirty="0"/>
              <a:t>and overlaps.</a:t>
            </a:r>
          </a:p>
        </p:txBody>
      </p:sp>
    </p:spTree>
    <p:extLst>
      <p:ext uri="{BB962C8B-B14F-4D97-AF65-F5344CB8AC3E}">
        <p14:creationId xmlns:p14="http://schemas.microsoft.com/office/powerpoint/2010/main" val="873900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72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224" y="310957"/>
            <a:ext cx="8283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2C3695"/>
                </a:solidFill>
                <a:latin typeface="Calibri"/>
                <a:cs typeface="Calibri"/>
              </a:rPr>
              <a:t>Create a TEAM CLUSTER MAP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" name="Picture 2" descr="Team Map 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16" y="1018843"/>
            <a:ext cx="5745739" cy="33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04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0110" y="1404009"/>
            <a:ext cx="7718780" cy="186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971550" lvl="4" indent="-514350">
              <a:lnSpc>
                <a:spcPts val="3600"/>
              </a:lnSpc>
              <a:spcBef>
                <a:spcPts val="3000"/>
              </a:spcBef>
              <a:buAutoNum type="arabicParenR"/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Identify key “insights” you gained.</a:t>
            </a:r>
          </a:p>
          <a:p>
            <a:pPr marL="971550" lvl="4" indent="-514350">
              <a:lnSpc>
                <a:spcPts val="3600"/>
              </a:lnSpc>
              <a:spcBef>
                <a:spcPts val="3000"/>
              </a:spcBef>
              <a:buFontTx/>
              <a:buAutoNum type="arabicParenR"/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List actions you plan to take to improve    communication and teamwork.</a:t>
            </a:r>
            <a:r>
              <a:rPr lang="en-US" sz="3200" baseline="30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656" y="170923"/>
            <a:ext cx="8225054" cy="8329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37" tIns="45718" rIns="91437" bIns="45718" anchor="ctr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Action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94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85522" y="1626877"/>
            <a:ext cx="1954399" cy="139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7" tIns="45718" rIns="91437" bIns="45718" anchor="ctr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4975C6"/>
                </a:solidFill>
                <a:latin typeface="Calibri"/>
                <a:cs typeface="Calibri"/>
              </a:rPr>
              <a:t>End</a:t>
            </a:r>
          </a:p>
          <a:p>
            <a:pPr>
              <a:defRPr/>
            </a:pPr>
            <a:endParaRPr lang="en-US" sz="3600" dirty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7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362" y="957976"/>
            <a:ext cx="3971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Score your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430401"/>
            <a:ext cx="3495523" cy="427477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715" y="304801"/>
            <a:ext cx="117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4975C6"/>
                </a:solidFill>
              </a:rPr>
              <a:t>2nd</a:t>
            </a:r>
            <a:endParaRPr lang="en-US" sz="3600" b="1" dirty="0">
              <a:solidFill>
                <a:srgbClr val="4975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2B0C-0395-5C42-AF95-BBC8C70615EC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362" y="957976"/>
            <a:ext cx="3971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helpful, refer to the </a:t>
            </a:r>
          </a:p>
          <a:p>
            <a:r>
              <a:rPr lang="en-US" sz="3200" dirty="0"/>
              <a:t>expanded descriptions on the back of the carbonless scoring sheet.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86" y="430401"/>
            <a:ext cx="3390341" cy="427477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55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27310</TotalTime>
  <Words>1508</Words>
  <Application>Microsoft Office PowerPoint</Application>
  <PresentationFormat>On-screen Show (16:9)</PresentationFormat>
  <Paragraphs>460</Paragraphs>
  <Slides>74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2" baseType="lpstr">
      <vt:lpstr>ＭＳ Ｐゴシック</vt:lpstr>
      <vt:lpstr>Adobe Caslon Pro Bold</vt:lpstr>
      <vt:lpstr>American Typewriter</vt:lpstr>
      <vt:lpstr>Andale Mono</vt:lpstr>
      <vt:lpstr>Arial</vt:lpstr>
      <vt:lpstr>Arial Black</vt:lpstr>
      <vt:lpstr>Arial Narrow</vt:lpstr>
      <vt:lpstr>Avenir Black Oblique</vt:lpstr>
      <vt:lpstr>Bernard MT Condensed</vt:lpstr>
      <vt:lpstr>Brush Script Std</vt:lpstr>
      <vt:lpstr>Calibri</vt:lpstr>
      <vt:lpstr>Chalkduster</vt:lpstr>
      <vt:lpstr>Eras Ultra</vt:lpstr>
      <vt:lpstr>Impact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Insight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Handley</dc:creator>
  <cp:lastModifiedBy>Starla Lewis</cp:lastModifiedBy>
  <cp:revision>153</cp:revision>
  <dcterms:created xsi:type="dcterms:W3CDTF">2014-12-16T23:38:14Z</dcterms:created>
  <dcterms:modified xsi:type="dcterms:W3CDTF">2018-12-02T21:59:05Z</dcterms:modified>
</cp:coreProperties>
</file>